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54"/>
  </p:notesMasterIdLst>
  <p:sldIdLst>
    <p:sldId id="1249" r:id="rId5"/>
    <p:sldId id="1287" r:id="rId6"/>
    <p:sldId id="1288" r:id="rId7"/>
    <p:sldId id="1323" r:id="rId8"/>
    <p:sldId id="1320" r:id="rId9"/>
    <p:sldId id="1321" r:id="rId10"/>
    <p:sldId id="1322" r:id="rId11"/>
    <p:sldId id="1327" r:id="rId12"/>
    <p:sldId id="1328" r:id="rId13"/>
    <p:sldId id="1334" r:id="rId14"/>
    <p:sldId id="1329" r:id="rId15"/>
    <p:sldId id="1331" r:id="rId16"/>
    <p:sldId id="1336" r:id="rId17"/>
    <p:sldId id="1335" r:id="rId18"/>
    <p:sldId id="1330" r:id="rId19"/>
    <p:sldId id="1332" r:id="rId20"/>
    <p:sldId id="1333" r:id="rId21"/>
    <p:sldId id="1337" r:id="rId22"/>
    <p:sldId id="1342" r:id="rId23"/>
    <p:sldId id="1338" r:id="rId24"/>
    <p:sldId id="1339" r:id="rId25"/>
    <p:sldId id="1324" r:id="rId26"/>
    <p:sldId id="1344" r:id="rId27"/>
    <p:sldId id="1345" r:id="rId28"/>
    <p:sldId id="1346" r:id="rId29"/>
    <p:sldId id="1347" r:id="rId30"/>
    <p:sldId id="1343" r:id="rId31"/>
    <p:sldId id="1348" r:id="rId32"/>
    <p:sldId id="1325" r:id="rId33"/>
    <p:sldId id="1326" r:id="rId34"/>
    <p:sldId id="1350" r:id="rId35"/>
    <p:sldId id="1349" r:id="rId36"/>
    <p:sldId id="1351" r:id="rId37"/>
    <p:sldId id="1353" r:id="rId38"/>
    <p:sldId id="1354" r:id="rId39"/>
    <p:sldId id="1352" r:id="rId40"/>
    <p:sldId id="1355" r:id="rId41"/>
    <p:sldId id="1356" r:id="rId42"/>
    <p:sldId id="1357" r:id="rId43"/>
    <p:sldId id="1358" r:id="rId44"/>
    <p:sldId id="1359" r:id="rId45"/>
    <p:sldId id="1360" r:id="rId46"/>
    <p:sldId id="1361" r:id="rId47"/>
    <p:sldId id="1362" r:id="rId48"/>
    <p:sldId id="1363" r:id="rId49"/>
    <p:sldId id="1366" r:id="rId50"/>
    <p:sldId id="1365" r:id="rId51"/>
    <p:sldId id="1364" r:id="rId52"/>
    <p:sldId id="279" r:id="rId5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E13280"/>
    <a:srgbClr val="FF365D"/>
    <a:srgbClr val="E0287A"/>
    <a:srgbClr val="52C2F0"/>
    <a:srgbClr val="FFD1D1"/>
    <a:srgbClr val="CCFF99"/>
    <a:srgbClr val="E8FFD1"/>
    <a:srgbClr val="C6895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44" autoAdjust="0"/>
    <p:restoredTop sz="94660"/>
  </p:normalViewPr>
  <p:slideViewPr>
    <p:cSldViewPr snapToGrid="0">
      <p:cViewPr varScale="1">
        <p:scale>
          <a:sx n="72" d="100"/>
          <a:sy n="72" d="100"/>
        </p:scale>
        <p:origin x="100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248E20-7EEF-4F04-9D50-37E43B455FCC}"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CO"/>
        </a:p>
      </dgm:t>
    </dgm:pt>
    <dgm:pt modelId="{31916BAE-EA8E-418E-AD81-DC61FAB32955}">
      <dgm:prSet phldrT="[Texto]"/>
      <dgm:spPr/>
      <dgm:t>
        <a:bodyPr/>
        <a:lstStyle/>
        <a:p>
          <a:r>
            <a:rPr lang="es-MX" dirty="0"/>
            <a:t>Fundamentos</a:t>
          </a:r>
          <a:endParaRPr lang="es-CO" dirty="0"/>
        </a:p>
      </dgm:t>
    </dgm:pt>
    <dgm:pt modelId="{24D75CD4-9955-4876-B018-1EA161331075}" type="parTrans" cxnId="{36CD9A6E-4A37-414D-AAD2-45E13FFEEDCE}">
      <dgm:prSet/>
      <dgm:spPr/>
      <dgm:t>
        <a:bodyPr/>
        <a:lstStyle/>
        <a:p>
          <a:endParaRPr lang="es-CO"/>
        </a:p>
      </dgm:t>
    </dgm:pt>
    <dgm:pt modelId="{B02D54D9-D324-4412-B72D-333EDD9C270E}" type="sibTrans" cxnId="{36CD9A6E-4A37-414D-AAD2-45E13FFEEDCE}">
      <dgm:prSet/>
      <dgm:spPr/>
      <dgm:t>
        <a:bodyPr/>
        <a:lstStyle/>
        <a:p>
          <a:endParaRPr lang="es-CO"/>
        </a:p>
      </dgm:t>
    </dgm:pt>
    <dgm:pt modelId="{CBAD4FCD-7B60-458C-B893-D666ED03C6C6}">
      <dgm:prSet phldrT="[Texto]"/>
      <dgm:spPr/>
      <dgm:t>
        <a:bodyPr/>
        <a:lstStyle/>
        <a:p>
          <a:r>
            <a:rPr lang="es-MX" dirty="0"/>
            <a:t>Uso avanzado</a:t>
          </a:r>
          <a:endParaRPr lang="es-CO" dirty="0"/>
        </a:p>
      </dgm:t>
    </dgm:pt>
    <dgm:pt modelId="{43F9FA90-3057-4EEC-962C-714A2B8097F3}" type="parTrans" cxnId="{5DB23F99-E0D9-42CC-B659-EC4CF350CF51}">
      <dgm:prSet/>
      <dgm:spPr/>
      <dgm:t>
        <a:bodyPr/>
        <a:lstStyle/>
        <a:p>
          <a:endParaRPr lang="es-CO"/>
        </a:p>
      </dgm:t>
    </dgm:pt>
    <dgm:pt modelId="{86940DE4-8643-4912-AAA2-F31B89A8B97C}" type="sibTrans" cxnId="{5DB23F99-E0D9-42CC-B659-EC4CF350CF51}">
      <dgm:prSet/>
      <dgm:spPr/>
      <dgm:t>
        <a:bodyPr/>
        <a:lstStyle/>
        <a:p>
          <a:endParaRPr lang="es-CO"/>
        </a:p>
      </dgm:t>
    </dgm:pt>
    <dgm:pt modelId="{23C60C8C-46FB-4342-91A3-8C30B906DC4F}">
      <dgm:prSet phldrT="[Texto]"/>
      <dgm:spPr/>
      <dgm:t>
        <a:bodyPr/>
        <a:lstStyle/>
        <a:p>
          <a:r>
            <a:rPr lang="es-MX" dirty="0"/>
            <a:t>Aplicaciones prácticas</a:t>
          </a:r>
          <a:endParaRPr lang="es-CO" dirty="0"/>
        </a:p>
      </dgm:t>
    </dgm:pt>
    <dgm:pt modelId="{05B49871-D2EC-42B2-BAF0-1DAD48822E4C}" type="parTrans" cxnId="{728F82A1-FBDB-43E5-8DFF-4D5975E5B38A}">
      <dgm:prSet/>
      <dgm:spPr/>
      <dgm:t>
        <a:bodyPr/>
        <a:lstStyle/>
        <a:p>
          <a:endParaRPr lang="es-CO"/>
        </a:p>
      </dgm:t>
    </dgm:pt>
    <dgm:pt modelId="{57C3E231-59D6-4645-BF3B-C50E7CEE3614}" type="sibTrans" cxnId="{728F82A1-FBDB-43E5-8DFF-4D5975E5B38A}">
      <dgm:prSet/>
      <dgm:spPr/>
      <dgm:t>
        <a:bodyPr/>
        <a:lstStyle/>
        <a:p>
          <a:endParaRPr lang="es-CO"/>
        </a:p>
      </dgm:t>
    </dgm:pt>
    <dgm:pt modelId="{84B63E68-5531-4F2D-BD34-4AED09CE07B1}" type="pres">
      <dgm:prSet presAssocID="{2A248E20-7EEF-4F04-9D50-37E43B455FCC}" presName="Name0" presStyleCnt="0">
        <dgm:presLayoutVars>
          <dgm:dir/>
          <dgm:resizeHandles val="exact"/>
        </dgm:presLayoutVars>
      </dgm:prSet>
      <dgm:spPr/>
    </dgm:pt>
    <dgm:pt modelId="{6AB893C3-ABDC-430F-84F4-0A2FC785A516}" type="pres">
      <dgm:prSet presAssocID="{31916BAE-EA8E-418E-AD81-DC61FAB32955}" presName="composite" presStyleCnt="0"/>
      <dgm:spPr/>
    </dgm:pt>
    <dgm:pt modelId="{EAE328F3-B8F8-462F-B625-B46FCCAB4A3B}" type="pres">
      <dgm:prSet presAssocID="{31916BAE-EA8E-418E-AD81-DC61FAB32955}" presName="rect1" presStyleLbl="trAlignAcc1" presStyleIdx="0" presStyleCnt="3">
        <dgm:presLayoutVars>
          <dgm:bulletEnabled val="1"/>
        </dgm:presLayoutVars>
      </dgm:prSet>
      <dgm:spPr/>
    </dgm:pt>
    <dgm:pt modelId="{E5162A9C-C66E-473F-954E-2F9F518CA733}" type="pres">
      <dgm:prSet presAssocID="{31916BAE-EA8E-418E-AD81-DC61FAB32955}" presName="rect2"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Insignia 1 con relleno sólido"/>
        </a:ext>
      </dgm:extLst>
    </dgm:pt>
    <dgm:pt modelId="{F7F60CC8-9BF8-49B8-92F6-530960213F6E}" type="pres">
      <dgm:prSet presAssocID="{B02D54D9-D324-4412-B72D-333EDD9C270E}" presName="sibTrans" presStyleCnt="0"/>
      <dgm:spPr/>
    </dgm:pt>
    <dgm:pt modelId="{F77547AB-19CD-401A-BFC7-1073C20A374F}" type="pres">
      <dgm:prSet presAssocID="{CBAD4FCD-7B60-458C-B893-D666ED03C6C6}" presName="composite" presStyleCnt="0"/>
      <dgm:spPr/>
    </dgm:pt>
    <dgm:pt modelId="{46104E0D-AE52-4C6D-AB2F-3F7EDB38EC09}" type="pres">
      <dgm:prSet presAssocID="{CBAD4FCD-7B60-458C-B893-D666ED03C6C6}" presName="rect1" presStyleLbl="trAlignAcc1" presStyleIdx="1" presStyleCnt="3">
        <dgm:presLayoutVars>
          <dgm:bulletEnabled val="1"/>
        </dgm:presLayoutVars>
      </dgm:prSet>
      <dgm:spPr/>
    </dgm:pt>
    <dgm:pt modelId="{A7019F6A-29FE-4ABD-9923-FA4F5BD3F16B}" type="pres">
      <dgm:prSet presAssocID="{CBAD4FCD-7B60-458C-B893-D666ED03C6C6}" presName="rect2"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Insignia con relleno sólido"/>
        </a:ext>
      </dgm:extLst>
    </dgm:pt>
    <dgm:pt modelId="{565008E6-0CB3-4E5D-B69D-5D5CD2ECDD95}" type="pres">
      <dgm:prSet presAssocID="{86940DE4-8643-4912-AAA2-F31B89A8B97C}" presName="sibTrans" presStyleCnt="0"/>
      <dgm:spPr/>
    </dgm:pt>
    <dgm:pt modelId="{C8704FD2-1FAE-4223-9704-78F671C312DB}" type="pres">
      <dgm:prSet presAssocID="{23C60C8C-46FB-4342-91A3-8C30B906DC4F}" presName="composite" presStyleCnt="0"/>
      <dgm:spPr/>
    </dgm:pt>
    <dgm:pt modelId="{8E85C6A6-E19A-495D-B6E7-6A168EF4B439}" type="pres">
      <dgm:prSet presAssocID="{23C60C8C-46FB-4342-91A3-8C30B906DC4F}" presName="rect1" presStyleLbl="trAlignAcc1" presStyleIdx="2" presStyleCnt="3">
        <dgm:presLayoutVars>
          <dgm:bulletEnabled val="1"/>
        </dgm:presLayoutVars>
      </dgm:prSet>
      <dgm:spPr/>
    </dgm:pt>
    <dgm:pt modelId="{9FC264C9-DB04-4D26-BE87-3BA1C7274D68}" type="pres">
      <dgm:prSet presAssocID="{23C60C8C-46FB-4342-91A3-8C30B906DC4F}" presName="rect2"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Insignia 3 con relleno sólido"/>
        </a:ext>
      </dgm:extLst>
    </dgm:pt>
  </dgm:ptLst>
  <dgm:cxnLst>
    <dgm:cxn modelId="{52D7C61C-46D6-4A47-B7E9-CA5C34B97AFF}" type="presOf" srcId="{CBAD4FCD-7B60-458C-B893-D666ED03C6C6}" destId="{46104E0D-AE52-4C6D-AB2F-3F7EDB38EC09}" srcOrd="0" destOrd="0" presId="urn:microsoft.com/office/officeart/2008/layout/PictureStrips"/>
    <dgm:cxn modelId="{E7D81826-C36E-4AB8-98A8-72372877CBC9}" type="presOf" srcId="{2A248E20-7EEF-4F04-9D50-37E43B455FCC}" destId="{84B63E68-5531-4F2D-BD34-4AED09CE07B1}" srcOrd="0" destOrd="0" presId="urn:microsoft.com/office/officeart/2008/layout/PictureStrips"/>
    <dgm:cxn modelId="{36CD9A6E-4A37-414D-AAD2-45E13FFEEDCE}" srcId="{2A248E20-7EEF-4F04-9D50-37E43B455FCC}" destId="{31916BAE-EA8E-418E-AD81-DC61FAB32955}" srcOrd="0" destOrd="0" parTransId="{24D75CD4-9955-4876-B018-1EA161331075}" sibTransId="{B02D54D9-D324-4412-B72D-333EDD9C270E}"/>
    <dgm:cxn modelId="{5DB23F99-E0D9-42CC-B659-EC4CF350CF51}" srcId="{2A248E20-7EEF-4F04-9D50-37E43B455FCC}" destId="{CBAD4FCD-7B60-458C-B893-D666ED03C6C6}" srcOrd="1" destOrd="0" parTransId="{43F9FA90-3057-4EEC-962C-714A2B8097F3}" sibTransId="{86940DE4-8643-4912-AAA2-F31B89A8B97C}"/>
    <dgm:cxn modelId="{728F82A1-FBDB-43E5-8DFF-4D5975E5B38A}" srcId="{2A248E20-7EEF-4F04-9D50-37E43B455FCC}" destId="{23C60C8C-46FB-4342-91A3-8C30B906DC4F}" srcOrd="2" destOrd="0" parTransId="{05B49871-D2EC-42B2-BAF0-1DAD48822E4C}" sibTransId="{57C3E231-59D6-4645-BF3B-C50E7CEE3614}"/>
    <dgm:cxn modelId="{B38E01A8-9F27-4635-97A5-8208050C71E3}" type="presOf" srcId="{31916BAE-EA8E-418E-AD81-DC61FAB32955}" destId="{EAE328F3-B8F8-462F-B625-B46FCCAB4A3B}" srcOrd="0" destOrd="0" presId="urn:microsoft.com/office/officeart/2008/layout/PictureStrips"/>
    <dgm:cxn modelId="{C21D3AF7-90B2-4406-B97C-3341FA757A79}" type="presOf" srcId="{23C60C8C-46FB-4342-91A3-8C30B906DC4F}" destId="{8E85C6A6-E19A-495D-B6E7-6A168EF4B439}" srcOrd="0" destOrd="0" presId="urn:microsoft.com/office/officeart/2008/layout/PictureStrips"/>
    <dgm:cxn modelId="{24C0115E-4A70-4416-BDDB-1BCE7516FAE5}" type="presParOf" srcId="{84B63E68-5531-4F2D-BD34-4AED09CE07B1}" destId="{6AB893C3-ABDC-430F-84F4-0A2FC785A516}" srcOrd="0" destOrd="0" presId="urn:microsoft.com/office/officeart/2008/layout/PictureStrips"/>
    <dgm:cxn modelId="{FC4A5CC0-6A75-479E-970D-13A414743B94}" type="presParOf" srcId="{6AB893C3-ABDC-430F-84F4-0A2FC785A516}" destId="{EAE328F3-B8F8-462F-B625-B46FCCAB4A3B}" srcOrd="0" destOrd="0" presId="urn:microsoft.com/office/officeart/2008/layout/PictureStrips"/>
    <dgm:cxn modelId="{336B1FE3-3E67-4A29-A6B2-64E0A8FA57CE}" type="presParOf" srcId="{6AB893C3-ABDC-430F-84F4-0A2FC785A516}" destId="{E5162A9C-C66E-473F-954E-2F9F518CA733}" srcOrd="1" destOrd="0" presId="urn:microsoft.com/office/officeart/2008/layout/PictureStrips"/>
    <dgm:cxn modelId="{EA42F0F6-B475-43EA-A128-54D58DA02128}" type="presParOf" srcId="{84B63E68-5531-4F2D-BD34-4AED09CE07B1}" destId="{F7F60CC8-9BF8-49B8-92F6-530960213F6E}" srcOrd="1" destOrd="0" presId="urn:microsoft.com/office/officeart/2008/layout/PictureStrips"/>
    <dgm:cxn modelId="{C9758B64-6ED2-4376-B407-8556E26E6594}" type="presParOf" srcId="{84B63E68-5531-4F2D-BD34-4AED09CE07B1}" destId="{F77547AB-19CD-401A-BFC7-1073C20A374F}" srcOrd="2" destOrd="0" presId="urn:microsoft.com/office/officeart/2008/layout/PictureStrips"/>
    <dgm:cxn modelId="{D6C2BAD9-9C5A-41C2-AB1A-4804572DC3D6}" type="presParOf" srcId="{F77547AB-19CD-401A-BFC7-1073C20A374F}" destId="{46104E0D-AE52-4C6D-AB2F-3F7EDB38EC09}" srcOrd="0" destOrd="0" presId="urn:microsoft.com/office/officeart/2008/layout/PictureStrips"/>
    <dgm:cxn modelId="{30813C39-73EE-4C91-9491-5DBB59CCE13C}" type="presParOf" srcId="{F77547AB-19CD-401A-BFC7-1073C20A374F}" destId="{A7019F6A-29FE-4ABD-9923-FA4F5BD3F16B}" srcOrd="1" destOrd="0" presId="urn:microsoft.com/office/officeart/2008/layout/PictureStrips"/>
    <dgm:cxn modelId="{F67B57BC-5B05-4B46-9713-1F7B946AD5DA}" type="presParOf" srcId="{84B63E68-5531-4F2D-BD34-4AED09CE07B1}" destId="{565008E6-0CB3-4E5D-B69D-5D5CD2ECDD95}" srcOrd="3" destOrd="0" presId="urn:microsoft.com/office/officeart/2008/layout/PictureStrips"/>
    <dgm:cxn modelId="{8C3E098D-9C22-4B21-BC8E-CD43AD160019}" type="presParOf" srcId="{84B63E68-5531-4F2D-BD34-4AED09CE07B1}" destId="{C8704FD2-1FAE-4223-9704-78F671C312DB}" srcOrd="4" destOrd="0" presId="urn:microsoft.com/office/officeart/2008/layout/PictureStrips"/>
    <dgm:cxn modelId="{E84F8FE5-EFDE-4D3C-A52C-5A7395D7D2CF}" type="presParOf" srcId="{C8704FD2-1FAE-4223-9704-78F671C312DB}" destId="{8E85C6A6-E19A-495D-B6E7-6A168EF4B439}" srcOrd="0" destOrd="0" presId="urn:microsoft.com/office/officeart/2008/layout/PictureStrips"/>
    <dgm:cxn modelId="{13AC9745-D91F-4A71-BE0E-73D2D9E579D5}" type="presParOf" srcId="{C8704FD2-1FAE-4223-9704-78F671C312DB}" destId="{9FC264C9-DB04-4D26-BE87-3BA1C7274D68}"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F8B52B-C3B5-46B0-BA60-B0360997F19E}" type="doc">
      <dgm:prSet loTypeId="urn:microsoft.com/office/officeart/2005/8/layout/process1" loCatId="process" qsTypeId="urn:microsoft.com/office/officeart/2005/8/quickstyle/simple1" qsCatId="simple" csTypeId="urn:microsoft.com/office/officeart/2005/8/colors/accent2_1" csCatId="accent2" phldr="1"/>
      <dgm:spPr/>
    </dgm:pt>
    <dgm:pt modelId="{58B06A04-2F38-4A3E-B439-10B47374C644}">
      <dgm:prSet phldrT="[Texto]"/>
      <dgm:spPr/>
      <dgm:t>
        <a:bodyPr/>
        <a:lstStyle/>
        <a:p>
          <a:r>
            <a:rPr lang="es-CO" b="1" dirty="0"/>
            <a:t>Chatgpt y copilot, integración con Visual estudio </a:t>
          </a:r>
          <a:r>
            <a:rPr lang="es-CO" b="1" dirty="0" err="1"/>
            <a:t>code</a:t>
          </a:r>
          <a:endParaRPr lang="es-CO" b="1" dirty="0"/>
        </a:p>
      </dgm:t>
    </dgm:pt>
    <dgm:pt modelId="{B3640BF7-E4BD-4751-AF88-7F84D3F0FCBD}" type="sibTrans" cxnId="{B5781B27-D8A2-4814-B16D-E4163A208F42}">
      <dgm:prSet/>
      <dgm:spPr/>
      <dgm:t>
        <a:bodyPr/>
        <a:lstStyle/>
        <a:p>
          <a:endParaRPr lang="es-CO"/>
        </a:p>
      </dgm:t>
    </dgm:pt>
    <dgm:pt modelId="{CFF0ACDC-80B5-4156-AB48-3A674601346E}" type="parTrans" cxnId="{B5781B27-D8A2-4814-B16D-E4163A208F42}">
      <dgm:prSet/>
      <dgm:spPr/>
      <dgm:t>
        <a:bodyPr/>
        <a:lstStyle/>
        <a:p>
          <a:endParaRPr lang="es-CO"/>
        </a:p>
      </dgm:t>
    </dgm:pt>
    <dgm:pt modelId="{3337393E-E5CD-45EE-84E7-823528DDD6F0}">
      <dgm:prSet phldrT="[Texto]"/>
      <dgm:spPr/>
      <dgm:t>
        <a:bodyPr/>
        <a:lstStyle/>
        <a:p>
          <a:r>
            <a:rPr lang="es-CO" dirty="0"/>
            <a:t>Generación de documentación de código  </a:t>
          </a:r>
        </a:p>
      </dgm:t>
    </dgm:pt>
    <dgm:pt modelId="{20A772D8-ECD0-4F56-9B5A-4AE9AF29BC11}" type="sibTrans" cxnId="{3293C011-9522-4FFA-9A1A-642D8861BFBC}">
      <dgm:prSet/>
      <dgm:spPr/>
      <dgm:t>
        <a:bodyPr/>
        <a:lstStyle/>
        <a:p>
          <a:endParaRPr lang="es-CO"/>
        </a:p>
      </dgm:t>
    </dgm:pt>
    <dgm:pt modelId="{4F663239-026E-481C-B15C-66EE5C1CD5FC}" type="parTrans" cxnId="{3293C011-9522-4FFA-9A1A-642D8861BFBC}">
      <dgm:prSet/>
      <dgm:spPr/>
      <dgm:t>
        <a:bodyPr/>
        <a:lstStyle/>
        <a:p>
          <a:endParaRPr lang="es-CO"/>
        </a:p>
      </dgm:t>
    </dgm:pt>
    <dgm:pt modelId="{615D1A4B-46AA-4843-9CC7-885CEB863B9F}">
      <dgm:prSet phldrT="[Texto]"/>
      <dgm:spPr/>
      <dgm:t>
        <a:bodyPr/>
        <a:lstStyle/>
        <a:p>
          <a:r>
            <a:rPr lang="es-CO" dirty="0"/>
            <a:t>Generación de código</a:t>
          </a:r>
        </a:p>
      </dgm:t>
    </dgm:pt>
    <dgm:pt modelId="{F528EDE8-8BBC-4494-9051-F420BEE1DFA7}" type="sibTrans" cxnId="{C4793113-3AB9-4552-9F37-E1F606254F67}">
      <dgm:prSet/>
      <dgm:spPr/>
      <dgm:t>
        <a:bodyPr/>
        <a:lstStyle/>
        <a:p>
          <a:endParaRPr lang="es-CO"/>
        </a:p>
      </dgm:t>
    </dgm:pt>
    <dgm:pt modelId="{58016F07-F2EF-480C-882D-5DBAF5CE126E}" type="parTrans" cxnId="{C4793113-3AB9-4552-9F37-E1F606254F67}">
      <dgm:prSet/>
      <dgm:spPr/>
      <dgm:t>
        <a:bodyPr/>
        <a:lstStyle/>
        <a:p>
          <a:endParaRPr lang="es-CO"/>
        </a:p>
      </dgm:t>
    </dgm:pt>
    <dgm:pt modelId="{2060C47A-E059-40B8-AC63-0A1F994C98B7}">
      <dgm:prSet phldrT="[Texto]"/>
      <dgm:spPr/>
      <dgm:t>
        <a:bodyPr/>
        <a:lstStyle/>
        <a:p>
          <a:r>
            <a:rPr lang="es-CO" dirty="0"/>
            <a:t>Refactorización de código y buenas practicas</a:t>
          </a:r>
        </a:p>
      </dgm:t>
    </dgm:pt>
    <dgm:pt modelId="{FC35904D-A452-4F95-A36A-82B6AE6436DA}" type="parTrans" cxnId="{311EED4D-C1B2-4E9F-8501-048ADA39BC9B}">
      <dgm:prSet/>
      <dgm:spPr/>
      <dgm:t>
        <a:bodyPr/>
        <a:lstStyle/>
        <a:p>
          <a:endParaRPr lang="es-CO"/>
        </a:p>
      </dgm:t>
    </dgm:pt>
    <dgm:pt modelId="{74DD5A96-0A67-4847-90C9-07EF76431675}" type="sibTrans" cxnId="{311EED4D-C1B2-4E9F-8501-048ADA39BC9B}">
      <dgm:prSet/>
      <dgm:spPr/>
      <dgm:t>
        <a:bodyPr/>
        <a:lstStyle/>
        <a:p>
          <a:endParaRPr lang="es-CO"/>
        </a:p>
      </dgm:t>
    </dgm:pt>
    <dgm:pt modelId="{20D1D595-18DE-4054-B962-6BB57390BE14}" type="pres">
      <dgm:prSet presAssocID="{A5F8B52B-C3B5-46B0-BA60-B0360997F19E}" presName="Name0" presStyleCnt="0">
        <dgm:presLayoutVars>
          <dgm:dir/>
          <dgm:resizeHandles val="exact"/>
        </dgm:presLayoutVars>
      </dgm:prSet>
      <dgm:spPr/>
    </dgm:pt>
    <dgm:pt modelId="{13AEC5E9-FA76-4603-B0C0-837C7674CC28}" type="pres">
      <dgm:prSet presAssocID="{58B06A04-2F38-4A3E-B439-10B47374C644}" presName="node" presStyleLbl="node1" presStyleIdx="0" presStyleCnt="4">
        <dgm:presLayoutVars>
          <dgm:bulletEnabled val="1"/>
        </dgm:presLayoutVars>
      </dgm:prSet>
      <dgm:spPr/>
    </dgm:pt>
    <dgm:pt modelId="{0226B424-AD86-4E94-A50D-E152B14CB386}" type="pres">
      <dgm:prSet presAssocID="{B3640BF7-E4BD-4751-AF88-7F84D3F0FCBD}" presName="sibTrans" presStyleLbl="sibTrans2D1" presStyleIdx="0" presStyleCnt="3"/>
      <dgm:spPr/>
    </dgm:pt>
    <dgm:pt modelId="{EF42D8CD-0611-4890-9C07-617008D8138A}" type="pres">
      <dgm:prSet presAssocID="{B3640BF7-E4BD-4751-AF88-7F84D3F0FCBD}" presName="connectorText" presStyleLbl="sibTrans2D1" presStyleIdx="0" presStyleCnt="3"/>
      <dgm:spPr/>
    </dgm:pt>
    <dgm:pt modelId="{AE0F1260-194E-4062-B5DF-E3A6C162C262}" type="pres">
      <dgm:prSet presAssocID="{615D1A4B-46AA-4843-9CC7-885CEB863B9F}" presName="node" presStyleLbl="node1" presStyleIdx="1" presStyleCnt="4">
        <dgm:presLayoutVars>
          <dgm:bulletEnabled val="1"/>
        </dgm:presLayoutVars>
      </dgm:prSet>
      <dgm:spPr/>
    </dgm:pt>
    <dgm:pt modelId="{D6459135-20A9-463E-BAA7-20F27CEDB487}" type="pres">
      <dgm:prSet presAssocID="{F528EDE8-8BBC-4494-9051-F420BEE1DFA7}" presName="sibTrans" presStyleLbl="sibTrans2D1" presStyleIdx="1" presStyleCnt="3"/>
      <dgm:spPr/>
    </dgm:pt>
    <dgm:pt modelId="{FA54DC7B-9901-43DA-9635-C69A45439CF9}" type="pres">
      <dgm:prSet presAssocID="{F528EDE8-8BBC-4494-9051-F420BEE1DFA7}" presName="connectorText" presStyleLbl="sibTrans2D1" presStyleIdx="1" presStyleCnt="3"/>
      <dgm:spPr/>
    </dgm:pt>
    <dgm:pt modelId="{A4EEE92D-3C5E-44C0-8946-BE84AB71143D}" type="pres">
      <dgm:prSet presAssocID="{3337393E-E5CD-45EE-84E7-823528DDD6F0}" presName="node" presStyleLbl="node1" presStyleIdx="2" presStyleCnt="4" custLinFactNeighborX="-4974" custLinFactNeighborY="-21936">
        <dgm:presLayoutVars>
          <dgm:bulletEnabled val="1"/>
        </dgm:presLayoutVars>
      </dgm:prSet>
      <dgm:spPr/>
    </dgm:pt>
    <dgm:pt modelId="{9BC0EBEE-9351-4BA9-9C1D-A332791275EB}" type="pres">
      <dgm:prSet presAssocID="{20A772D8-ECD0-4F56-9B5A-4AE9AF29BC11}" presName="sibTrans" presStyleLbl="sibTrans2D1" presStyleIdx="2" presStyleCnt="3"/>
      <dgm:spPr/>
    </dgm:pt>
    <dgm:pt modelId="{F29BCA68-4C4C-4E9D-B65F-49EB176D91DB}" type="pres">
      <dgm:prSet presAssocID="{20A772D8-ECD0-4F56-9B5A-4AE9AF29BC11}" presName="connectorText" presStyleLbl="sibTrans2D1" presStyleIdx="2" presStyleCnt="3"/>
      <dgm:spPr/>
    </dgm:pt>
    <dgm:pt modelId="{D3B85C74-A9DB-4410-BEA1-C57E858C7504}" type="pres">
      <dgm:prSet presAssocID="{2060C47A-E059-40B8-AC63-0A1F994C98B7}" presName="node" presStyleLbl="node1" presStyleIdx="3" presStyleCnt="4">
        <dgm:presLayoutVars>
          <dgm:bulletEnabled val="1"/>
        </dgm:presLayoutVars>
      </dgm:prSet>
      <dgm:spPr/>
    </dgm:pt>
  </dgm:ptLst>
  <dgm:cxnLst>
    <dgm:cxn modelId="{279FAC02-A898-4BF7-800E-FAAF7E2FEAD9}" type="presOf" srcId="{B3640BF7-E4BD-4751-AF88-7F84D3F0FCBD}" destId="{0226B424-AD86-4E94-A50D-E152B14CB386}" srcOrd="0" destOrd="0" presId="urn:microsoft.com/office/officeart/2005/8/layout/process1"/>
    <dgm:cxn modelId="{3293C011-9522-4FFA-9A1A-642D8861BFBC}" srcId="{A5F8B52B-C3B5-46B0-BA60-B0360997F19E}" destId="{3337393E-E5CD-45EE-84E7-823528DDD6F0}" srcOrd="2" destOrd="0" parTransId="{4F663239-026E-481C-B15C-66EE5C1CD5FC}" sibTransId="{20A772D8-ECD0-4F56-9B5A-4AE9AF29BC11}"/>
    <dgm:cxn modelId="{C4793113-3AB9-4552-9F37-E1F606254F67}" srcId="{A5F8B52B-C3B5-46B0-BA60-B0360997F19E}" destId="{615D1A4B-46AA-4843-9CC7-885CEB863B9F}" srcOrd="1" destOrd="0" parTransId="{58016F07-F2EF-480C-882D-5DBAF5CE126E}" sibTransId="{F528EDE8-8BBC-4494-9051-F420BEE1DFA7}"/>
    <dgm:cxn modelId="{3E88C620-F46C-4C8B-900F-867AB90620EB}" type="presOf" srcId="{615D1A4B-46AA-4843-9CC7-885CEB863B9F}" destId="{AE0F1260-194E-4062-B5DF-E3A6C162C262}" srcOrd="0" destOrd="0" presId="urn:microsoft.com/office/officeart/2005/8/layout/process1"/>
    <dgm:cxn modelId="{7C59D721-62A5-4A3F-9998-584664E2C275}" type="presOf" srcId="{20A772D8-ECD0-4F56-9B5A-4AE9AF29BC11}" destId="{F29BCA68-4C4C-4E9D-B65F-49EB176D91DB}" srcOrd="1" destOrd="0" presId="urn:microsoft.com/office/officeart/2005/8/layout/process1"/>
    <dgm:cxn modelId="{B5781B27-D8A2-4814-B16D-E4163A208F42}" srcId="{A5F8B52B-C3B5-46B0-BA60-B0360997F19E}" destId="{58B06A04-2F38-4A3E-B439-10B47374C644}" srcOrd="0" destOrd="0" parTransId="{CFF0ACDC-80B5-4156-AB48-3A674601346E}" sibTransId="{B3640BF7-E4BD-4751-AF88-7F84D3F0FCBD}"/>
    <dgm:cxn modelId="{9B6CB02A-125E-4912-A593-DF4174583ADD}" type="presOf" srcId="{B3640BF7-E4BD-4751-AF88-7F84D3F0FCBD}" destId="{EF42D8CD-0611-4890-9C07-617008D8138A}" srcOrd="1" destOrd="0" presId="urn:microsoft.com/office/officeart/2005/8/layout/process1"/>
    <dgm:cxn modelId="{61531236-C8F9-4704-8B45-B99FD7BCF540}" type="presOf" srcId="{3337393E-E5CD-45EE-84E7-823528DDD6F0}" destId="{A4EEE92D-3C5E-44C0-8946-BE84AB71143D}" srcOrd="0" destOrd="0" presId="urn:microsoft.com/office/officeart/2005/8/layout/process1"/>
    <dgm:cxn modelId="{21E8624A-6C70-4C6E-8911-B514C84E768B}" type="presOf" srcId="{A5F8B52B-C3B5-46B0-BA60-B0360997F19E}" destId="{20D1D595-18DE-4054-B962-6BB57390BE14}" srcOrd="0" destOrd="0" presId="urn:microsoft.com/office/officeart/2005/8/layout/process1"/>
    <dgm:cxn modelId="{311EED4D-C1B2-4E9F-8501-048ADA39BC9B}" srcId="{A5F8B52B-C3B5-46B0-BA60-B0360997F19E}" destId="{2060C47A-E059-40B8-AC63-0A1F994C98B7}" srcOrd="3" destOrd="0" parTransId="{FC35904D-A452-4F95-A36A-82B6AE6436DA}" sibTransId="{74DD5A96-0A67-4847-90C9-07EF76431675}"/>
    <dgm:cxn modelId="{13FE3053-03AA-4191-8251-12F995647B28}" type="presOf" srcId="{58B06A04-2F38-4A3E-B439-10B47374C644}" destId="{13AEC5E9-FA76-4603-B0C0-837C7674CC28}" srcOrd="0" destOrd="0" presId="urn:microsoft.com/office/officeart/2005/8/layout/process1"/>
    <dgm:cxn modelId="{1D8DFD8F-B60D-4B53-8B27-8D4E5063060B}" type="presOf" srcId="{20A772D8-ECD0-4F56-9B5A-4AE9AF29BC11}" destId="{9BC0EBEE-9351-4BA9-9C1D-A332791275EB}" srcOrd="0" destOrd="0" presId="urn:microsoft.com/office/officeart/2005/8/layout/process1"/>
    <dgm:cxn modelId="{AE4D55B4-8785-490C-B73A-9A5D36DFC267}" type="presOf" srcId="{F528EDE8-8BBC-4494-9051-F420BEE1DFA7}" destId="{FA54DC7B-9901-43DA-9635-C69A45439CF9}" srcOrd="1" destOrd="0" presId="urn:microsoft.com/office/officeart/2005/8/layout/process1"/>
    <dgm:cxn modelId="{82C934E8-4CCF-4D92-B1A9-945E9680724C}" type="presOf" srcId="{F528EDE8-8BBC-4494-9051-F420BEE1DFA7}" destId="{D6459135-20A9-463E-BAA7-20F27CEDB487}" srcOrd="0" destOrd="0" presId="urn:microsoft.com/office/officeart/2005/8/layout/process1"/>
    <dgm:cxn modelId="{320368EA-EE16-4CA9-A57C-599B86439A0C}" type="presOf" srcId="{2060C47A-E059-40B8-AC63-0A1F994C98B7}" destId="{D3B85C74-A9DB-4410-BEA1-C57E858C7504}" srcOrd="0" destOrd="0" presId="urn:microsoft.com/office/officeart/2005/8/layout/process1"/>
    <dgm:cxn modelId="{5E714CED-2C1A-4FD1-8DA2-B7645F0EB1A9}" type="presParOf" srcId="{20D1D595-18DE-4054-B962-6BB57390BE14}" destId="{13AEC5E9-FA76-4603-B0C0-837C7674CC28}" srcOrd="0" destOrd="0" presId="urn:microsoft.com/office/officeart/2005/8/layout/process1"/>
    <dgm:cxn modelId="{47622D31-982F-4C7C-9B23-21F329902093}" type="presParOf" srcId="{20D1D595-18DE-4054-B962-6BB57390BE14}" destId="{0226B424-AD86-4E94-A50D-E152B14CB386}" srcOrd="1" destOrd="0" presId="urn:microsoft.com/office/officeart/2005/8/layout/process1"/>
    <dgm:cxn modelId="{27A06708-632B-42F8-B824-1BE3614BD418}" type="presParOf" srcId="{0226B424-AD86-4E94-A50D-E152B14CB386}" destId="{EF42D8CD-0611-4890-9C07-617008D8138A}" srcOrd="0" destOrd="0" presId="urn:microsoft.com/office/officeart/2005/8/layout/process1"/>
    <dgm:cxn modelId="{2121D771-1379-4352-ABA5-ED3255DFA03A}" type="presParOf" srcId="{20D1D595-18DE-4054-B962-6BB57390BE14}" destId="{AE0F1260-194E-4062-B5DF-E3A6C162C262}" srcOrd="2" destOrd="0" presId="urn:microsoft.com/office/officeart/2005/8/layout/process1"/>
    <dgm:cxn modelId="{B20510D5-0696-4119-AF67-10079D457283}" type="presParOf" srcId="{20D1D595-18DE-4054-B962-6BB57390BE14}" destId="{D6459135-20A9-463E-BAA7-20F27CEDB487}" srcOrd="3" destOrd="0" presId="urn:microsoft.com/office/officeart/2005/8/layout/process1"/>
    <dgm:cxn modelId="{B4FDDFED-790D-4F2A-8215-42AAB3C3C278}" type="presParOf" srcId="{D6459135-20A9-463E-BAA7-20F27CEDB487}" destId="{FA54DC7B-9901-43DA-9635-C69A45439CF9}" srcOrd="0" destOrd="0" presId="urn:microsoft.com/office/officeart/2005/8/layout/process1"/>
    <dgm:cxn modelId="{4DFA3631-DA2C-4B3B-B02F-133986B67723}" type="presParOf" srcId="{20D1D595-18DE-4054-B962-6BB57390BE14}" destId="{A4EEE92D-3C5E-44C0-8946-BE84AB71143D}" srcOrd="4" destOrd="0" presId="urn:microsoft.com/office/officeart/2005/8/layout/process1"/>
    <dgm:cxn modelId="{C4FD0BF2-F74F-44FA-B7CC-0B3068019123}" type="presParOf" srcId="{20D1D595-18DE-4054-B962-6BB57390BE14}" destId="{9BC0EBEE-9351-4BA9-9C1D-A332791275EB}" srcOrd="5" destOrd="0" presId="urn:microsoft.com/office/officeart/2005/8/layout/process1"/>
    <dgm:cxn modelId="{2142D1B5-3FBB-4583-B860-CAF0848DB41E}" type="presParOf" srcId="{9BC0EBEE-9351-4BA9-9C1D-A332791275EB}" destId="{F29BCA68-4C4C-4E9D-B65F-49EB176D91DB}" srcOrd="0" destOrd="0" presId="urn:microsoft.com/office/officeart/2005/8/layout/process1"/>
    <dgm:cxn modelId="{52CAEE26-47E7-42F7-9261-045FA6D0E210}" type="presParOf" srcId="{20D1D595-18DE-4054-B962-6BB57390BE14}" destId="{D3B85C74-A9DB-4410-BEA1-C57E858C7504}"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F8B52B-C3B5-46B0-BA60-B0360997F19E}" type="doc">
      <dgm:prSet loTypeId="urn:microsoft.com/office/officeart/2005/8/layout/process1" loCatId="process" qsTypeId="urn:microsoft.com/office/officeart/2005/8/quickstyle/simple1" qsCatId="simple" csTypeId="urn:microsoft.com/office/officeart/2005/8/colors/accent1_1" csCatId="accent1" phldr="1"/>
      <dgm:spPr/>
    </dgm:pt>
    <dgm:pt modelId="{58B06A04-2F38-4A3E-B439-10B47374C644}">
      <dgm:prSet phldrT="[Texto]" custT="1"/>
      <dgm:spPr/>
      <dgm:t>
        <a:bodyPr/>
        <a:lstStyle/>
        <a:p>
          <a:r>
            <a:rPr lang="es-CO" sz="1600" b="1" dirty="0"/>
            <a:t>Fundamentos de Python </a:t>
          </a:r>
        </a:p>
      </dgm:t>
    </dgm:pt>
    <dgm:pt modelId="{B3640BF7-E4BD-4751-AF88-7F84D3F0FCBD}" type="sibTrans" cxnId="{B5781B27-D8A2-4814-B16D-E4163A208F42}">
      <dgm:prSet custT="1"/>
      <dgm:spPr/>
      <dgm:t>
        <a:bodyPr/>
        <a:lstStyle/>
        <a:p>
          <a:endParaRPr lang="es-CO" sz="1200"/>
        </a:p>
      </dgm:t>
    </dgm:pt>
    <dgm:pt modelId="{CFF0ACDC-80B5-4156-AB48-3A674601346E}" type="parTrans" cxnId="{B5781B27-D8A2-4814-B16D-E4163A208F42}">
      <dgm:prSet/>
      <dgm:spPr/>
      <dgm:t>
        <a:bodyPr/>
        <a:lstStyle/>
        <a:p>
          <a:endParaRPr lang="es-CO" sz="1400"/>
        </a:p>
      </dgm:t>
    </dgm:pt>
    <dgm:pt modelId="{3337393E-E5CD-45EE-84E7-823528DDD6F0}">
      <dgm:prSet phldrT="[Texto]" custT="1"/>
      <dgm:spPr/>
      <dgm:t>
        <a:bodyPr/>
        <a:lstStyle/>
        <a:p>
          <a:r>
            <a:rPr lang="es-CO" sz="1600" dirty="0"/>
            <a:t>Manejo de json, HTTP,  Api rest</a:t>
          </a:r>
        </a:p>
      </dgm:t>
    </dgm:pt>
    <dgm:pt modelId="{20A772D8-ECD0-4F56-9B5A-4AE9AF29BC11}" type="sibTrans" cxnId="{3293C011-9522-4FFA-9A1A-642D8861BFBC}">
      <dgm:prSet custT="1"/>
      <dgm:spPr/>
      <dgm:t>
        <a:bodyPr/>
        <a:lstStyle/>
        <a:p>
          <a:endParaRPr lang="es-CO" sz="1200"/>
        </a:p>
      </dgm:t>
    </dgm:pt>
    <dgm:pt modelId="{4F663239-026E-481C-B15C-66EE5C1CD5FC}" type="parTrans" cxnId="{3293C011-9522-4FFA-9A1A-642D8861BFBC}">
      <dgm:prSet/>
      <dgm:spPr/>
      <dgm:t>
        <a:bodyPr/>
        <a:lstStyle/>
        <a:p>
          <a:endParaRPr lang="es-CO" sz="1400"/>
        </a:p>
      </dgm:t>
    </dgm:pt>
    <dgm:pt modelId="{615D1A4B-46AA-4843-9CC7-885CEB863B9F}">
      <dgm:prSet phldrT="[Texto]" custT="1"/>
      <dgm:spPr/>
      <dgm:t>
        <a:bodyPr/>
        <a:lstStyle/>
        <a:p>
          <a:r>
            <a:rPr lang="es-CO" sz="1600" dirty="0"/>
            <a:t>POO</a:t>
          </a:r>
        </a:p>
      </dgm:t>
    </dgm:pt>
    <dgm:pt modelId="{F528EDE8-8BBC-4494-9051-F420BEE1DFA7}" type="sibTrans" cxnId="{C4793113-3AB9-4552-9F37-E1F606254F67}">
      <dgm:prSet custT="1"/>
      <dgm:spPr/>
      <dgm:t>
        <a:bodyPr/>
        <a:lstStyle/>
        <a:p>
          <a:endParaRPr lang="es-CO" sz="1200"/>
        </a:p>
      </dgm:t>
    </dgm:pt>
    <dgm:pt modelId="{58016F07-F2EF-480C-882D-5DBAF5CE126E}" type="parTrans" cxnId="{C4793113-3AB9-4552-9F37-E1F606254F67}">
      <dgm:prSet/>
      <dgm:spPr/>
      <dgm:t>
        <a:bodyPr/>
        <a:lstStyle/>
        <a:p>
          <a:endParaRPr lang="es-CO" sz="1400"/>
        </a:p>
      </dgm:t>
    </dgm:pt>
    <dgm:pt modelId="{2060C47A-E059-40B8-AC63-0A1F994C98B7}">
      <dgm:prSet phldrT="[Texto]" custT="1"/>
      <dgm:spPr/>
      <dgm:t>
        <a:bodyPr/>
        <a:lstStyle/>
        <a:p>
          <a:r>
            <a:rPr lang="es-CO" sz="1600" dirty="0"/>
            <a:t>Pruebas  unitarias</a:t>
          </a:r>
        </a:p>
      </dgm:t>
    </dgm:pt>
    <dgm:pt modelId="{FC35904D-A452-4F95-A36A-82B6AE6436DA}" type="parTrans" cxnId="{311EED4D-C1B2-4E9F-8501-048ADA39BC9B}">
      <dgm:prSet/>
      <dgm:spPr/>
      <dgm:t>
        <a:bodyPr/>
        <a:lstStyle/>
        <a:p>
          <a:endParaRPr lang="es-CO" sz="1400"/>
        </a:p>
      </dgm:t>
    </dgm:pt>
    <dgm:pt modelId="{74DD5A96-0A67-4847-90C9-07EF76431675}" type="sibTrans" cxnId="{311EED4D-C1B2-4E9F-8501-048ADA39BC9B}">
      <dgm:prSet/>
      <dgm:spPr/>
      <dgm:t>
        <a:bodyPr/>
        <a:lstStyle/>
        <a:p>
          <a:endParaRPr lang="es-CO" sz="1400"/>
        </a:p>
      </dgm:t>
    </dgm:pt>
    <dgm:pt modelId="{20D1D595-18DE-4054-B962-6BB57390BE14}" type="pres">
      <dgm:prSet presAssocID="{A5F8B52B-C3B5-46B0-BA60-B0360997F19E}" presName="Name0" presStyleCnt="0">
        <dgm:presLayoutVars>
          <dgm:dir/>
          <dgm:resizeHandles val="exact"/>
        </dgm:presLayoutVars>
      </dgm:prSet>
      <dgm:spPr/>
    </dgm:pt>
    <dgm:pt modelId="{13AEC5E9-FA76-4603-B0C0-837C7674CC28}" type="pres">
      <dgm:prSet presAssocID="{58B06A04-2F38-4A3E-B439-10B47374C644}" presName="node" presStyleLbl="node1" presStyleIdx="0" presStyleCnt="4">
        <dgm:presLayoutVars>
          <dgm:bulletEnabled val="1"/>
        </dgm:presLayoutVars>
      </dgm:prSet>
      <dgm:spPr/>
    </dgm:pt>
    <dgm:pt modelId="{0226B424-AD86-4E94-A50D-E152B14CB386}" type="pres">
      <dgm:prSet presAssocID="{B3640BF7-E4BD-4751-AF88-7F84D3F0FCBD}" presName="sibTrans" presStyleLbl="sibTrans2D1" presStyleIdx="0" presStyleCnt="3"/>
      <dgm:spPr/>
    </dgm:pt>
    <dgm:pt modelId="{EF42D8CD-0611-4890-9C07-617008D8138A}" type="pres">
      <dgm:prSet presAssocID="{B3640BF7-E4BD-4751-AF88-7F84D3F0FCBD}" presName="connectorText" presStyleLbl="sibTrans2D1" presStyleIdx="0" presStyleCnt="3"/>
      <dgm:spPr/>
    </dgm:pt>
    <dgm:pt modelId="{AE0F1260-194E-4062-B5DF-E3A6C162C262}" type="pres">
      <dgm:prSet presAssocID="{615D1A4B-46AA-4843-9CC7-885CEB863B9F}" presName="node" presStyleLbl="node1" presStyleIdx="1" presStyleCnt="4">
        <dgm:presLayoutVars>
          <dgm:bulletEnabled val="1"/>
        </dgm:presLayoutVars>
      </dgm:prSet>
      <dgm:spPr/>
    </dgm:pt>
    <dgm:pt modelId="{D6459135-20A9-463E-BAA7-20F27CEDB487}" type="pres">
      <dgm:prSet presAssocID="{F528EDE8-8BBC-4494-9051-F420BEE1DFA7}" presName="sibTrans" presStyleLbl="sibTrans2D1" presStyleIdx="1" presStyleCnt="3"/>
      <dgm:spPr/>
    </dgm:pt>
    <dgm:pt modelId="{FA54DC7B-9901-43DA-9635-C69A45439CF9}" type="pres">
      <dgm:prSet presAssocID="{F528EDE8-8BBC-4494-9051-F420BEE1DFA7}" presName="connectorText" presStyleLbl="sibTrans2D1" presStyleIdx="1" presStyleCnt="3"/>
      <dgm:spPr/>
    </dgm:pt>
    <dgm:pt modelId="{A4EEE92D-3C5E-44C0-8946-BE84AB71143D}" type="pres">
      <dgm:prSet presAssocID="{3337393E-E5CD-45EE-84E7-823528DDD6F0}" presName="node" presStyleLbl="node1" presStyleIdx="2" presStyleCnt="4" custLinFactNeighborX="3871" custLinFactNeighborY="1168">
        <dgm:presLayoutVars>
          <dgm:bulletEnabled val="1"/>
        </dgm:presLayoutVars>
      </dgm:prSet>
      <dgm:spPr/>
    </dgm:pt>
    <dgm:pt modelId="{9BC0EBEE-9351-4BA9-9C1D-A332791275EB}" type="pres">
      <dgm:prSet presAssocID="{20A772D8-ECD0-4F56-9B5A-4AE9AF29BC11}" presName="sibTrans" presStyleLbl="sibTrans2D1" presStyleIdx="2" presStyleCnt="3"/>
      <dgm:spPr/>
    </dgm:pt>
    <dgm:pt modelId="{F29BCA68-4C4C-4E9D-B65F-49EB176D91DB}" type="pres">
      <dgm:prSet presAssocID="{20A772D8-ECD0-4F56-9B5A-4AE9AF29BC11}" presName="connectorText" presStyleLbl="sibTrans2D1" presStyleIdx="2" presStyleCnt="3"/>
      <dgm:spPr/>
    </dgm:pt>
    <dgm:pt modelId="{D3B85C74-A9DB-4410-BEA1-C57E858C7504}" type="pres">
      <dgm:prSet presAssocID="{2060C47A-E059-40B8-AC63-0A1F994C98B7}" presName="node" presStyleLbl="node1" presStyleIdx="3" presStyleCnt="4">
        <dgm:presLayoutVars>
          <dgm:bulletEnabled val="1"/>
        </dgm:presLayoutVars>
      </dgm:prSet>
      <dgm:spPr/>
    </dgm:pt>
  </dgm:ptLst>
  <dgm:cxnLst>
    <dgm:cxn modelId="{279FAC02-A898-4BF7-800E-FAAF7E2FEAD9}" type="presOf" srcId="{B3640BF7-E4BD-4751-AF88-7F84D3F0FCBD}" destId="{0226B424-AD86-4E94-A50D-E152B14CB386}" srcOrd="0" destOrd="0" presId="urn:microsoft.com/office/officeart/2005/8/layout/process1"/>
    <dgm:cxn modelId="{3293C011-9522-4FFA-9A1A-642D8861BFBC}" srcId="{A5F8B52B-C3B5-46B0-BA60-B0360997F19E}" destId="{3337393E-E5CD-45EE-84E7-823528DDD6F0}" srcOrd="2" destOrd="0" parTransId="{4F663239-026E-481C-B15C-66EE5C1CD5FC}" sibTransId="{20A772D8-ECD0-4F56-9B5A-4AE9AF29BC11}"/>
    <dgm:cxn modelId="{C4793113-3AB9-4552-9F37-E1F606254F67}" srcId="{A5F8B52B-C3B5-46B0-BA60-B0360997F19E}" destId="{615D1A4B-46AA-4843-9CC7-885CEB863B9F}" srcOrd="1" destOrd="0" parTransId="{58016F07-F2EF-480C-882D-5DBAF5CE126E}" sibTransId="{F528EDE8-8BBC-4494-9051-F420BEE1DFA7}"/>
    <dgm:cxn modelId="{3E88C620-F46C-4C8B-900F-867AB90620EB}" type="presOf" srcId="{615D1A4B-46AA-4843-9CC7-885CEB863B9F}" destId="{AE0F1260-194E-4062-B5DF-E3A6C162C262}" srcOrd="0" destOrd="0" presId="urn:microsoft.com/office/officeart/2005/8/layout/process1"/>
    <dgm:cxn modelId="{7C59D721-62A5-4A3F-9998-584664E2C275}" type="presOf" srcId="{20A772D8-ECD0-4F56-9B5A-4AE9AF29BC11}" destId="{F29BCA68-4C4C-4E9D-B65F-49EB176D91DB}" srcOrd="1" destOrd="0" presId="urn:microsoft.com/office/officeart/2005/8/layout/process1"/>
    <dgm:cxn modelId="{B5781B27-D8A2-4814-B16D-E4163A208F42}" srcId="{A5F8B52B-C3B5-46B0-BA60-B0360997F19E}" destId="{58B06A04-2F38-4A3E-B439-10B47374C644}" srcOrd="0" destOrd="0" parTransId="{CFF0ACDC-80B5-4156-AB48-3A674601346E}" sibTransId="{B3640BF7-E4BD-4751-AF88-7F84D3F0FCBD}"/>
    <dgm:cxn modelId="{9B6CB02A-125E-4912-A593-DF4174583ADD}" type="presOf" srcId="{B3640BF7-E4BD-4751-AF88-7F84D3F0FCBD}" destId="{EF42D8CD-0611-4890-9C07-617008D8138A}" srcOrd="1" destOrd="0" presId="urn:microsoft.com/office/officeart/2005/8/layout/process1"/>
    <dgm:cxn modelId="{61531236-C8F9-4704-8B45-B99FD7BCF540}" type="presOf" srcId="{3337393E-E5CD-45EE-84E7-823528DDD6F0}" destId="{A4EEE92D-3C5E-44C0-8946-BE84AB71143D}" srcOrd="0" destOrd="0" presId="urn:microsoft.com/office/officeart/2005/8/layout/process1"/>
    <dgm:cxn modelId="{21E8624A-6C70-4C6E-8911-B514C84E768B}" type="presOf" srcId="{A5F8B52B-C3B5-46B0-BA60-B0360997F19E}" destId="{20D1D595-18DE-4054-B962-6BB57390BE14}" srcOrd="0" destOrd="0" presId="urn:microsoft.com/office/officeart/2005/8/layout/process1"/>
    <dgm:cxn modelId="{311EED4D-C1B2-4E9F-8501-048ADA39BC9B}" srcId="{A5F8B52B-C3B5-46B0-BA60-B0360997F19E}" destId="{2060C47A-E059-40B8-AC63-0A1F994C98B7}" srcOrd="3" destOrd="0" parTransId="{FC35904D-A452-4F95-A36A-82B6AE6436DA}" sibTransId="{74DD5A96-0A67-4847-90C9-07EF76431675}"/>
    <dgm:cxn modelId="{13FE3053-03AA-4191-8251-12F995647B28}" type="presOf" srcId="{58B06A04-2F38-4A3E-B439-10B47374C644}" destId="{13AEC5E9-FA76-4603-B0C0-837C7674CC28}" srcOrd="0" destOrd="0" presId="urn:microsoft.com/office/officeart/2005/8/layout/process1"/>
    <dgm:cxn modelId="{1D8DFD8F-B60D-4B53-8B27-8D4E5063060B}" type="presOf" srcId="{20A772D8-ECD0-4F56-9B5A-4AE9AF29BC11}" destId="{9BC0EBEE-9351-4BA9-9C1D-A332791275EB}" srcOrd="0" destOrd="0" presId="urn:microsoft.com/office/officeart/2005/8/layout/process1"/>
    <dgm:cxn modelId="{AE4D55B4-8785-490C-B73A-9A5D36DFC267}" type="presOf" srcId="{F528EDE8-8BBC-4494-9051-F420BEE1DFA7}" destId="{FA54DC7B-9901-43DA-9635-C69A45439CF9}" srcOrd="1" destOrd="0" presId="urn:microsoft.com/office/officeart/2005/8/layout/process1"/>
    <dgm:cxn modelId="{82C934E8-4CCF-4D92-B1A9-945E9680724C}" type="presOf" srcId="{F528EDE8-8BBC-4494-9051-F420BEE1DFA7}" destId="{D6459135-20A9-463E-BAA7-20F27CEDB487}" srcOrd="0" destOrd="0" presId="urn:microsoft.com/office/officeart/2005/8/layout/process1"/>
    <dgm:cxn modelId="{320368EA-EE16-4CA9-A57C-599B86439A0C}" type="presOf" srcId="{2060C47A-E059-40B8-AC63-0A1F994C98B7}" destId="{D3B85C74-A9DB-4410-BEA1-C57E858C7504}" srcOrd="0" destOrd="0" presId="urn:microsoft.com/office/officeart/2005/8/layout/process1"/>
    <dgm:cxn modelId="{5E714CED-2C1A-4FD1-8DA2-B7645F0EB1A9}" type="presParOf" srcId="{20D1D595-18DE-4054-B962-6BB57390BE14}" destId="{13AEC5E9-FA76-4603-B0C0-837C7674CC28}" srcOrd="0" destOrd="0" presId="urn:microsoft.com/office/officeart/2005/8/layout/process1"/>
    <dgm:cxn modelId="{47622D31-982F-4C7C-9B23-21F329902093}" type="presParOf" srcId="{20D1D595-18DE-4054-B962-6BB57390BE14}" destId="{0226B424-AD86-4E94-A50D-E152B14CB386}" srcOrd="1" destOrd="0" presId="urn:microsoft.com/office/officeart/2005/8/layout/process1"/>
    <dgm:cxn modelId="{27A06708-632B-42F8-B824-1BE3614BD418}" type="presParOf" srcId="{0226B424-AD86-4E94-A50D-E152B14CB386}" destId="{EF42D8CD-0611-4890-9C07-617008D8138A}" srcOrd="0" destOrd="0" presId="urn:microsoft.com/office/officeart/2005/8/layout/process1"/>
    <dgm:cxn modelId="{2121D771-1379-4352-ABA5-ED3255DFA03A}" type="presParOf" srcId="{20D1D595-18DE-4054-B962-6BB57390BE14}" destId="{AE0F1260-194E-4062-B5DF-E3A6C162C262}" srcOrd="2" destOrd="0" presId="urn:microsoft.com/office/officeart/2005/8/layout/process1"/>
    <dgm:cxn modelId="{B20510D5-0696-4119-AF67-10079D457283}" type="presParOf" srcId="{20D1D595-18DE-4054-B962-6BB57390BE14}" destId="{D6459135-20A9-463E-BAA7-20F27CEDB487}" srcOrd="3" destOrd="0" presId="urn:microsoft.com/office/officeart/2005/8/layout/process1"/>
    <dgm:cxn modelId="{B4FDDFED-790D-4F2A-8215-42AAB3C3C278}" type="presParOf" srcId="{D6459135-20A9-463E-BAA7-20F27CEDB487}" destId="{FA54DC7B-9901-43DA-9635-C69A45439CF9}" srcOrd="0" destOrd="0" presId="urn:microsoft.com/office/officeart/2005/8/layout/process1"/>
    <dgm:cxn modelId="{4DFA3631-DA2C-4B3B-B02F-133986B67723}" type="presParOf" srcId="{20D1D595-18DE-4054-B962-6BB57390BE14}" destId="{A4EEE92D-3C5E-44C0-8946-BE84AB71143D}" srcOrd="4" destOrd="0" presId="urn:microsoft.com/office/officeart/2005/8/layout/process1"/>
    <dgm:cxn modelId="{C4FD0BF2-F74F-44FA-B7CC-0B3068019123}" type="presParOf" srcId="{20D1D595-18DE-4054-B962-6BB57390BE14}" destId="{9BC0EBEE-9351-4BA9-9C1D-A332791275EB}" srcOrd="5" destOrd="0" presId="urn:microsoft.com/office/officeart/2005/8/layout/process1"/>
    <dgm:cxn modelId="{2142D1B5-3FBB-4583-B860-CAF0848DB41E}" type="presParOf" srcId="{9BC0EBEE-9351-4BA9-9C1D-A332791275EB}" destId="{F29BCA68-4C4C-4E9D-B65F-49EB176D91DB}" srcOrd="0" destOrd="0" presId="urn:microsoft.com/office/officeart/2005/8/layout/process1"/>
    <dgm:cxn modelId="{52CAEE26-47E7-42F7-9261-045FA6D0E210}" type="presParOf" srcId="{20D1D595-18DE-4054-B962-6BB57390BE14}" destId="{D3B85C74-A9DB-4410-BEA1-C57E858C7504}"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5F8B52B-C3B5-46B0-BA60-B0360997F19E}" type="doc">
      <dgm:prSet loTypeId="urn:microsoft.com/office/officeart/2005/8/layout/process1" loCatId="process" qsTypeId="urn:microsoft.com/office/officeart/2005/8/quickstyle/simple1" qsCatId="simple" csTypeId="urn:microsoft.com/office/officeart/2005/8/colors/accent1_1" csCatId="accent1" phldr="1"/>
      <dgm:spPr/>
    </dgm:pt>
    <dgm:pt modelId="{58B06A04-2F38-4A3E-B439-10B47374C644}">
      <dgm:prSet phldrT="[Texto]"/>
      <dgm:spPr/>
      <dgm:t>
        <a:bodyPr/>
        <a:lstStyle/>
        <a:p>
          <a:r>
            <a:rPr lang="es-CO" b="1" dirty="0"/>
            <a:t>Integración de Python con servicios o modelos de AI(LLM) Para crear apps</a:t>
          </a:r>
        </a:p>
      </dgm:t>
    </dgm:pt>
    <dgm:pt modelId="{B3640BF7-E4BD-4751-AF88-7F84D3F0FCBD}" type="sibTrans" cxnId="{B5781B27-D8A2-4814-B16D-E4163A208F42}">
      <dgm:prSet/>
      <dgm:spPr/>
      <dgm:t>
        <a:bodyPr/>
        <a:lstStyle/>
        <a:p>
          <a:endParaRPr lang="es-CO"/>
        </a:p>
      </dgm:t>
    </dgm:pt>
    <dgm:pt modelId="{CFF0ACDC-80B5-4156-AB48-3A674601346E}" type="parTrans" cxnId="{B5781B27-D8A2-4814-B16D-E4163A208F42}">
      <dgm:prSet/>
      <dgm:spPr/>
      <dgm:t>
        <a:bodyPr/>
        <a:lstStyle/>
        <a:p>
          <a:endParaRPr lang="es-CO"/>
        </a:p>
      </dgm:t>
    </dgm:pt>
    <dgm:pt modelId="{1D20CB6E-B16F-460C-BDC2-02080B71F169}">
      <dgm:prSet phldrT="[Texto]"/>
      <dgm:spPr>
        <a:solidFill>
          <a:srgbClr val="D9D9D9"/>
        </a:solidFill>
      </dgm:spPr>
      <dgm:t>
        <a:bodyPr/>
        <a:lstStyle/>
        <a:p>
          <a:r>
            <a:rPr lang="es-CO" b="1" dirty="0"/>
            <a:t>No esta dentro del alcance crear modelos de IA</a:t>
          </a:r>
        </a:p>
      </dgm:t>
    </dgm:pt>
    <dgm:pt modelId="{40A65C51-2D1B-4E2F-8C50-5BF8B0AC86FC}" type="parTrans" cxnId="{4F19E3EE-BE65-4BC0-B38D-445F7167285C}">
      <dgm:prSet/>
      <dgm:spPr/>
      <dgm:t>
        <a:bodyPr/>
        <a:lstStyle/>
        <a:p>
          <a:endParaRPr lang="es-CO"/>
        </a:p>
      </dgm:t>
    </dgm:pt>
    <dgm:pt modelId="{BA144355-1EBC-42A4-8918-9DBEDB1B7D43}" type="sibTrans" cxnId="{4F19E3EE-BE65-4BC0-B38D-445F7167285C}">
      <dgm:prSet/>
      <dgm:spPr/>
      <dgm:t>
        <a:bodyPr/>
        <a:lstStyle/>
        <a:p>
          <a:endParaRPr lang="es-CO"/>
        </a:p>
      </dgm:t>
    </dgm:pt>
    <dgm:pt modelId="{20D1D595-18DE-4054-B962-6BB57390BE14}" type="pres">
      <dgm:prSet presAssocID="{A5F8B52B-C3B5-46B0-BA60-B0360997F19E}" presName="Name0" presStyleCnt="0">
        <dgm:presLayoutVars>
          <dgm:dir/>
          <dgm:resizeHandles val="exact"/>
        </dgm:presLayoutVars>
      </dgm:prSet>
      <dgm:spPr/>
    </dgm:pt>
    <dgm:pt modelId="{13AEC5E9-FA76-4603-B0C0-837C7674CC28}" type="pres">
      <dgm:prSet presAssocID="{58B06A04-2F38-4A3E-B439-10B47374C644}" presName="node" presStyleLbl="node1" presStyleIdx="0" presStyleCnt="2" custLinFactNeighborX="-117" custLinFactNeighborY="-9961">
        <dgm:presLayoutVars>
          <dgm:bulletEnabled val="1"/>
        </dgm:presLayoutVars>
      </dgm:prSet>
      <dgm:spPr/>
    </dgm:pt>
    <dgm:pt modelId="{AFB4983C-BCA1-4A76-975B-3E6448CA1EF8}" type="pres">
      <dgm:prSet presAssocID="{B3640BF7-E4BD-4751-AF88-7F84D3F0FCBD}" presName="sibTrans" presStyleLbl="sibTrans2D1" presStyleIdx="0" presStyleCnt="1"/>
      <dgm:spPr/>
    </dgm:pt>
    <dgm:pt modelId="{55EC0050-A907-4380-9B89-B1F0EF7B975E}" type="pres">
      <dgm:prSet presAssocID="{B3640BF7-E4BD-4751-AF88-7F84D3F0FCBD}" presName="connectorText" presStyleLbl="sibTrans2D1" presStyleIdx="0" presStyleCnt="1"/>
      <dgm:spPr/>
    </dgm:pt>
    <dgm:pt modelId="{AEE868B2-E41D-4C67-BAA6-CA1965E70D32}" type="pres">
      <dgm:prSet presAssocID="{1D20CB6E-B16F-460C-BDC2-02080B71F169}" presName="node" presStyleLbl="node1" presStyleIdx="1" presStyleCnt="2" custLinFactNeighborX="49" custLinFactNeighborY="-34863">
        <dgm:presLayoutVars>
          <dgm:bulletEnabled val="1"/>
        </dgm:presLayoutVars>
      </dgm:prSet>
      <dgm:spPr/>
    </dgm:pt>
  </dgm:ptLst>
  <dgm:cxnLst>
    <dgm:cxn modelId="{B5781B27-D8A2-4814-B16D-E4163A208F42}" srcId="{A5F8B52B-C3B5-46B0-BA60-B0360997F19E}" destId="{58B06A04-2F38-4A3E-B439-10B47374C644}" srcOrd="0" destOrd="0" parTransId="{CFF0ACDC-80B5-4156-AB48-3A674601346E}" sibTransId="{B3640BF7-E4BD-4751-AF88-7F84D3F0FCBD}"/>
    <dgm:cxn modelId="{21E8624A-6C70-4C6E-8911-B514C84E768B}" type="presOf" srcId="{A5F8B52B-C3B5-46B0-BA60-B0360997F19E}" destId="{20D1D595-18DE-4054-B962-6BB57390BE14}" srcOrd="0" destOrd="0" presId="urn:microsoft.com/office/officeart/2005/8/layout/process1"/>
    <dgm:cxn modelId="{66BC214B-52B6-4E9D-BFBA-4C130CE2DD0B}" type="presOf" srcId="{B3640BF7-E4BD-4751-AF88-7F84D3F0FCBD}" destId="{AFB4983C-BCA1-4A76-975B-3E6448CA1EF8}" srcOrd="0" destOrd="0" presId="urn:microsoft.com/office/officeart/2005/8/layout/process1"/>
    <dgm:cxn modelId="{13FE3053-03AA-4191-8251-12F995647B28}" type="presOf" srcId="{58B06A04-2F38-4A3E-B439-10B47374C644}" destId="{13AEC5E9-FA76-4603-B0C0-837C7674CC28}" srcOrd="0" destOrd="0" presId="urn:microsoft.com/office/officeart/2005/8/layout/process1"/>
    <dgm:cxn modelId="{217A81A8-681B-4EDA-840B-BAC648B86C1E}" type="presOf" srcId="{1D20CB6E-B16F-460C-BDC2-02080B71F169}" destId="{AEE868B2-E41D-4C67-BAA6-CA1965E70D32}" srcOrd="0" destOrd="0" presId="urn:microsoft.com/office/officeart/2005/8/layout/process1"/>
    <dgm:cxn modelId="{6E4857C8-A04D-44A7-8373-7CBBB2D7471C}" type="presOf" srcId="{B3640BF7-E4BD-4751-AF88-7F84D3F0FCBD}" destId="{55EC0050-A907-4380-9B89-B1F0EF7B975E}" srcOrd="1" destOrd="0" presId="urn:microsoft.com/office/officeart/2005/8/layout/process1"/>
    <dgm:cxn modelId="{4F19E3EE-BE65-4BC0-B38D-445F7167285C}" srcId="{A5F8B52B-C3B5-46B0-BA60-B0360997F19E}" destId="{1D20CB6E-B16F-460C-BDC2-02080B71F169}" srcOrd="1" destOrd="0" parTransId="{40A65C51-2D1B-4E2F-8C50-5BF8B0AC86FC}" sibTransId="{BA144355-1EBC-42A4-8918-9DBEDB1B7D43}"/>
    <dgm:cxn modelId="{5E714CED-2C1A-4FD1-8DA2-B7645F0EB1A9}" type="presParOf" srcId="{20D1D595-18DE-4054-B962-6BB57390BE14}" destId="{13AEC5E9-FA76-4603-B0C0-837C7674CC28}" srcOrd="0" destOrd="0" presId="urn:microsoft.com/office/officeart/2005/8/layout/process1"/>
    <dgm:cxn modelId="{3DD14076-E9A5-4CC1-A110-39DA0550606E}" type="presParOf" srcId="{20D1D595-18DE-4054-B962-6BB57390BE14}" destId="{AFB4983C-BCA1-4A76-975B-3E6448CA1EF8}" srcOrd="1" destOrd="0" presId="urn:microsoft.com/office/officeart/2005/8/layout/process1"/>
    <dgm:cxn modelId="{A47F3A50-94E1-4602-9EE6-434AC3D5B87A}" type="presParOf" srcId="{AFB4983C-BCA1-4A76-975B-3E6448CA1EF8}" destId="{55EC0050-A907-4380-9B89-B1F0EF7B975E}" srcOrd="0" destOrd="0" presId="urn:microsoft.com/office/officeart/2005/8/layout/process1"/>
    <dgm:cxn modelId="{32295B1E-CA0D-4034-A8C4-CDB077952F08}" type="presParOf" srcId="{20D1D595-18DE-4054-B962-6BB57390BE14}" destId="{AEE868B2-E41D-4C67-BAA6-CA1965E70D32}" srcOrd="2"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DB1B6A8-A3D5-436B-8D1B-576FCCAA1143}" type="doc">
      <dgm:prSet loTypeId="urn:microsoft.com/office/officeart/2005/8/layout/process1" loCatId="process" qsTypeId="urn:microsoft.com/office/officeart/2005/8/quickstyle/simple1" qsCatId="simple" csTypeId="urn:microsoft.com/office/officeart/2005/8/colors/accent2_1" csCatId="accent2" phldr="1"/>
      <dgm:spPr/>
    </dgm:pt>
    <dgm:pt modelId="{7D0FBFF5-CC1D-434D-A044-656924E2C54D}">
      <dgm:prSet phldrT="[Texto]" custT="1"/>
      <dgm:spPr/>
      <dgm:t>
        <a:bodyPr/>
        <a:lstStyle/>
        <a:p>
          <a:r>
            <a:rPr lang="es-CO" sz="2000" dirty="0"/>
            <a:t>Fuentes de datos (Data Mining)</a:t>
          </a:r>
        </a:p>
      </dgm:t>
    </dgm:pt>
    <dgm:pt modelId="{DB9D90E6-9F98-4470-9EBF-ABFC360C9B80}" type="parTrans" cxnId="{42EC2956-C85B-4879-836C-87880DC34352}">
      <dgm:prSet/>
      <dgm:spPr/>
      <dgm:t>
        <a:bodyPr/>
        <a:lstStyle/>
        <a:p>
          <a:endParaRPr lang="es-CO" sz="2000"/>
        </a:p>
      </dgm:t>
    </dgm:pt>
    <dgm:pt modelId="{D6939453-EFCE-4B5E-B1BC-32B3AFE11A03}" type="sibTrans" cxnId="{42EC2956-C85B-4879-836C-87880DC34352}">
      <dgm:prSet custT="1"/>
      <dgm:spPr/>
      <dgm:t>
        <a:bodyPr/>
        <a:lstStyle/>
        <a:p>
          <a:endParaRPr lang="es-CO" sz="2000"/>
        </a:p>
      </dgm:t>
    </dgm:pt>
    <dgm:pt modelId="{C2ACBBFD-0188-4759-8F09-47C27994D49C}">
      <dgm:prSet phldrT="[Texto]" custT="1"/>
      <dgm:spPr/>
      <dgm:t>
        <a:bodyPr/>
        <a:lstStyle/>
        <a:p>
          <a:r>
            <a:rPr lang="es-CO" sz="2000" dirty="0"/>
            <a:t>Limpieza y preparación de datos</a:t>
          </a:r>
        </a:p>
      </dgm:t>
    </dgm:pt>
    <dgm:pt modelId="{D45F2D1B-D827-489B-82AE-F12B0AF60996}" type="parTrans" cxnId="{B6067C08-B127-4CF5-B2B0-271BFFA215D7}">
      <dgm:prSet/>
      <dgm:spPr/>
      <dgm:t>
        <a:bodyPr/>
        <a:lstStyle/>
        <a:p>
          <a:endParaRPr lang="es-CO" sz="2000"/>
        </a:p>
      </dgm:t>
    </dgm:pt>
    <dgm:pt modelId="{34E6F74D-EA12-4454-ADFB-ABC6DAB40159}" type="sibTrans" cxnId="{B6067C08-B127-4CF5-B2B0-271BFFA215D7}">
      <dgm:prSet custT="1"/>
      <dgm:spPr/>
      <dgm:t>
        <a:bodyPr/>
        <a:lstStyle/>
        <a:p>
          <a:endParaRPr lang="es-CO" sz="2000"/>
        </a:p>
      </dgm:t>
    </dgm:pt>
    <dgm:pt modelId="{DFCD5F34-0186-4EB3-83C5-3E4D77BA4364}">
      <dgm:prSet phldrT="[Texto]" custT="1"/>
      <dgm:spPr/>
      <dgm:t>
        <a:bodyPr/>
        <a:lstStyle/>
        <a:p>
          <a:r>
            <a:rPr lang="es-CO" sz="2000" dirty="0"/>
            <a:t>Selección del modelo - Entrenamiento del modelo</a:t>
          </a:r>
        </a:p>
      </dgm:t>
    </dgm:pt>
    <dgm:pt modelId="{98F3001B-0043-4988-9AC0-C41D6A10A5EB}" type="parTrans" cxnId="{70EA4675-541F-43FB-8389-79AD99105250}">
      <dgm:prSet/>
      <dgm:spPr/>
      <dgm:t>
        <a:bodyPr/>
        <a:lstStyle/>
        <a:p>
          <a:endParaRPr lang="es-CO" sz="2000"/>
        </a:p>
      </dgm:t>
    </dgm:pt>
    <dgm:pt modelId="{9222CCD8-66AB-4BDB-897F-35D6B1D1BD96}" type="sibTrans" cxnId="{70EA4675-541F-43FB-8389-79AD99105250}">
      <dgm:prSet/>
      <dgm:spPr/>
      <dgm:t>
        <a:bodyPr/>
        <a:lstStyle/>
        <a:p>
          <a:endParaRPr lang="es-CO" sz="2000"/>
        </a:p>
      </dgm:t>
    </dgm:pt>
    <dgm:pt modelId="{33DF62DF-1946-47C3-8950-6E5550500BF0}">
      <dgm:prSet phldrT="[Texto]" custT="1"/>
      <dgm:spPr/>
      <dgm:t>
        <a:bodyPr spcFirstLastPara="0" vert="horz" wrap="square" lIns="76200" tIns="76200" rIns="76200" bIns="76200" numCol="1" spcCol="1270" anchor="ctr" anchorCtr="0"/>
        <a:lstStyle/>
        <a:p>
          <a:r>
            <a:rPr lang="es-CO" sz="2000" kern="1200" dirty="0">
              <a:latin typeface="Calibri" panose="020F0502020204030204"/>
              <a:ea typeface="+mn-ea"/>
              <a:cs typeface="+mn-cs"/>
            </a:rPr>
            <a:t>Evaluación de los resultados</a:t>
          </a:r>
        </a:p>
      </dgm:t>
    </dgm:pt>
    <dgm:pt modelId="{3CB148F9-BF5A-42F1-9E55-4F76C1101D20}" type="parTrans" cxnId="{2FBFB85F-D56D-4B40-9F41-F00707E71AA8}">
      <dgm:prSet/>
      <dgm:spPr/>
      <dgm:t>
        <a:bodyPr/>
        <a:lstStyle/>
        <a:p>
          <a:endParaRPr lang="es-CO"/>
        </a:p>
      </dgm:t>
    </dgm:pt>
    <dgm:pt modelId="{AA13213D-559C-4A87-B15B-E79775E2A050}" type="sibTrans" cxnId="{2FBFB85F-D56D-4B40-9F41-F00707E71AA8}">
      <dgm:prSet/>
      <dgm:spPr/>
      <dgm:t>
        <a:bodyPr/>
        <a:lstStyle/>
        <a:p>
          <a:endParaRPr lang="es-CO"/>
        </a:p>
      </dgm:t>
    </dgm:pt>
    <dgm:pt modelId="{FF79EBCD-7AF7-4310-BFF5-2C6DBB44FEBE}" type="pres">
      <dgm:prSet presAssocID="{6DB1B6A8-A3D5-436B-8D1B-576FCCAA1143}" presName="Name0" presStyleCnt="0">
        <dgm:presLayoutVars>
          <dgm:dir/>
          <dgm:resizeHandles val="exact"/>
        </dgm:presLayoutVars>
      </dgm:prSet>
      <dgm:spPr/>
    </dgm:pt>
    <dgm:pt modelId="{6612F44C-53DB-4D2D-9A8F-2A0A027F51EE}" type="pres">
      <dgm:prSet presAssocID="{7D0FBFF5-CC1D-434D-A044-656924E2C54D}" presName="node" presStyleLbl="node1" presStyleIdx="0" presStyleCnt="4" custScaleX="74337">
        <dgm:presLayoutVars>
          <dgm:bulletEnabled val="1"/>
        </dgm:presLayoutVars>
      </dgm:prSet>
      <dgm:spPr/>
    </dgm:pt>
    <dgm:pt modelId="{249341D4-035D-4E30-BFB3-48A748A368C3}" type="pres">
      <dgm:prSet presAssocID="{D6939453-EFCE-4B5E-B1BC-32B3AFE11A03}" presName="sibTrans" presStyleLbl="sibTrans2D1" presStyleIdx="0" presStyleCnt="3"/>
      <dgm:spPr/>
    </dgm:pt>
    <dgm:pt modelId="{173F88AA-B4E3-473C-BB1C-7E5105D44405}" type="pres">
      <dgm:prSet presAssocID="{D6939453-EFCE-4B5E-B1BC-32B3AFE11A03}" presName="connectorText" presStyleLbl="sibTrans2D1" presStyleIdx="0" presStyleCnt="3"/>
      <dgm:spPr/>
    </dgm:pt>
    <dgm:pt modelId="{1E5A719B-E6E8-4C88-8306-95C9D10861A5}" type="pres">
      <dgm:prSet presAssocID="{C2ACBBFD-0188-4759-8F09-47C27994D49C}" presName="node" presStyleLbl="node1" presStyleIdx="1" presStyleCnt="4" custScaleX="66834">
        <dgm:presLayoutVars>
          <dgm:bulletEnabled val="1"/>
        </dgm:presLayoutVars>
      </dgm:prSet>
      <dgm:spPr/>
    </dgm:pt>
    <dgm:pt modelId="{D545CB17-0041-4004-804C-6FA948FC1981}" type="pres">
      <dgm:prSet presAssocID="{34E6F74D-EA12-4454-ADFB-ABC6DAB40159}" presName="sibTrans" presStyleLbl="sibTrans2D1" presStyleIdx="1" presStyleCnt="3"/>
      <dgm:spPr/>
    </dgm:pt>
    <dgm:pt modelId="{D08E9B12-991E-4285-9149-E525ACF0C53C}" type="pres">
      <dgm:prSet presAssocID="{34E6F74D-EA12-4454-ADFB-ABC6DAB40159}" presName="connectorText" presStyleLbl="sibTrans2D1" presStyleIdx="1" presStyleCnt="3"/>
      <dgm:spPr/>
    </dgm:pt>
    <dgm:pt modelId="{91F65FC3-AAA3-4849-BBC4-65E711AD3284}" type="pres">
      <dgm:prSet presAssocID="{DFCD5F34-0186-4EB3-83C5-3E4D77BA4364}" presName="node" presStyleLbl="node1" presStyleIdx="2" presStyleCnt="4" custScaleX="78114">
        <dgm:presLayoutVars>
          <dgm:bulletEnabled val="1"/>
        </dgm:presLayoutVars>
      </dgm:prSet>
      <dgm:spPr/>
    </dgm:pt>
    <dgm:pt modelId="{1EE4B619-BF06-4EF4-B7CE-60EFF7CFEFCB}" type="pres">
      <dgm:prSet presAssocID="{9222CCD8-66AB-4BDB-897F-35D6B1D1BD96}" presName="sibTrans" presStyleLbl="sibTrans2D1" presStyleIdx="2" presStyleCnt="3"/>
      <dgm:spPr/>
    </dgm:pt>
    <dgm:pt modelId="{6015DD79-0955-4E0C-8B72-E66F4AA5D816}" type="pres">
      <dgm:prSet presAssocID="{9222CCD8-66AB-4BDB-897F-35D6B1D1BD96}" presName="connectorText" presStyleLbl="sibTrans2D1" presStyleIdx="2" presStyleCnt="3"/>
      <dgm:spPr/>
    </dgm:pt>
    <dgm:pt modelId="{FE69F1E5-C687-4443-92F9-95EADEFA9E59}" type="pres">
      <dgm:prSet presAssocID="{33DF62DF-1946-47C3-8950-6E5550500BF0}" presName="node" presStyleLbl="node1" presStyleIdx="3" presStyleCnt="4">
        <dgm:presLayoutVars>
          <dgm:bulletEnabled val="1"/>
        </dgm:presLayoutVars>
      </dgm:prSet>
      <dgm:spPr>
        <a:xfrm>
          <a:off x="8560857" y="0"/>
          <a:ext cx="2586080" cy="1234440"/>
        </a:xfrm>
        <a:prstGeom prst="roundRect">
          <a:avLst>
            <a:gd name="adj" fmla="val 10000"/>
          </a:avLst>
        </a:prstGeom>
      </dgm:spPr>
    </dgm:pt>
  </dgm:ptLst>
  <dgm:cxnLst>
    <dgm:cxn modelId="{B6067C08-B127-4CF5-B2B0-271BFFA215D7}" srcId="{6DB1B6A8-A3D5-436B-8D1B-576FCCAA1143}" destId="{C2ACBBFD-0188-4759-8F09-47C27994D49C}" srcOrd="1" destOrd="0" parTransId="{D45F2D1B-D827-489B-82AE-F12B0AF60996}" sibTransId="{34E6F74D-EA12-4454-ADFB-ABC6DAB40159}"/>
    <dgm:cxn modelId="{724B550E-6884-460A-9229-2C06F3DF8FB4}" type="presOf" srcId="{33DF62DF-1946-47C3-8950-6E5550500BF0}" destId="{FE69F1E5-C687-4443-92F9-95EADEFA9E59}" srcOrd="0" destOrd="0" presId="urn:microsoft.com/office/officeart/2005/8/layout/process1"/>
    <dgm:cxn modelId="{2BF7DF36-9AD0-48B6-9367-F82D61083BFB}" type="presOf" srcId="{D6939453-EFCE-4B5E-B1BC-32B3AFE11A03}" destId="{249341D4-035D-4E30-BFB3-48A748A368C3}" srcOrd="0" destOrd="0" presId="urn:microsoft.com/office/officeart/2005/8/layout/process1"/>
    <dgm:cxn modelId="{2BB9285B-E223-452B-8852-78C2B5F9EEE7}" type="presOf" srcId="{DFCD5F34-0186-4EB3-83C5-3E4D77BA4364}" destId="{91F65FC3-AAA3-4849-BBC4-65E711AD3284}" srcOrd="0" destOrd="0" presId="urn:microsoft.com/office/officeart/2005/8/layout/process1"/>
    <dgm:cxn modelId="{2FBFB85F-D56D-4B40-9F41-F00707E71AA8}" srcId="{6DB1B6A8-A3D5-436B-8D1B-576FCCAA1143}" destId="{33DF62DF-1946-47C3-8950-6E5550500BF0}" srcOrd="3" destOrd="0" parTransId="{3CB148F9-BF5A-42F1-9E55-4F76C1101D20}" sibTransId="{AA13213D-559C-4A87-B15B-E79775E2A050}"/>
    <dgm:cxn modelId="{E8B5A86B-D794-432C-A8F2-0A8488F16F41}" type="presOf" srcId="{D6939453-EFCE-4B5E-B1BC-32B3AFE11A03}" destId="{173F88AA-B4E3-473C-BB1C-7E5105D44405}" srcOrd="1" destOrd="0" presId="urn:microsoft.com/office/officeart/2005/8/layout/process1"/>
    <dgm:cxn modelId="{70EA4675-541F-43FB-8389-79AD99105250}" srcId="{6DB1B6A8-A3D5-436B-8D1B-576FCCAA1143}" destId="{DFCD5F34-0186-4EB3-83C5-3E4D77BA4364}" srcOrd="2" destOrd="0" parTransId="{98F3001B-0043-4988-9AC0-C41D6A10A5EB}" sibTransId="{9222CCD8-66AB-4BDB-897F-35D6B1D1BD96}"/>
    <dgm:cxn modelId="{42EC2956-C85B-4879-836C-87880DC34352}" srcId="{6DB1B6A8-A3D5-436B-8D1B-576FCCAA1143}" destId="{7D0FBFF5-CC1D-434D-A044-656924E2C54D}" srcOrd="0" destOrd="0" parTransId="{DB9D90E6-9F98-4470-9EBF-ABFC360C9B80}" sibTransId="{D6939453-EFCE-4B5E-B1BC-32B3AFE11A03}"/>
    <dgm:cxn modelId="{6DC5C89E-DF5D-4807-B6AA-658C23881EA1}" type="presOf" srcId="{6DB1B6A8-A3D5-436B-8D1B-576FCCAA1143}" destId="{FF79EBCD-7AF7-4310-BFF5-2C6DBB44FEBE}" srcOrd="0" destOrd="0" presId="urn:microsoft.com/office/officeart/2005/8/layout/process1"/>
    <dgm:cxn modelId="{AFF546AD-B458-4AF5-A1E6-76A970B212C3}" type="presOf" srcId="{7D0FBFF5-CC1D-434D-A044-656924E2C54D}" destId="{6612F44C-53DB-4D2D-9A8F-2A0A027F51EE}" srcOrd="0" destOrd="0" presId="urn:microsoft.com/office/officeart/2005/8/layout/process1"/>
    <dgm:cxn modelId="{9A1541B3-AE1C-4C24-B613-B3910041FF6F}" type="presOf" srcId="{C2ACBBFD-0188-4759-8F09-47C27994D49C}" destId="{1E5A719B-E6E8-4C88-8306-95C9D10861A5}" srcOrd="0" destOrd="0" presId="urn:microsoft.com/office/officeart/2005/8/layout/process1"/>
    <dgm:cxn modelId="{AF6DBCB4-04E5-4419-B3D3-8D93EDCDEAB9}" type="presOf" srcId="{9222CCD8-66AB-4BDB-897F-35D6B1D1BD96}" destId="{6015DD79-0955-4E0C-8B72-E66F4AA5D816}" srcOrd="1" destOrd="0" presId="urn:microsoft.com/office/officeart/2005/8/layout/process1"/>
    <dgm:cxn modelId="{473604BB-CC0C-46CB-8E43-8B9CFDA0EA2F}" type="presOf" srcId="{34E6F74D-EA12-4454-ADFB-ABC6DAB40159}" destId="{D08E9B12-991E-4285-9149-E525ACF0C53C}" srcOrd="1" destOrd="0" presId="urn:microsoft.com/office/officeart/2005/8/layout/process1"/>
    <dgm:cxn modelId="{59F3E0CD-4167-443A-A096-3D34887D84F0}" type="presOf" srcId="{34E6F74D-EA12-4454-ADFB-ABC6DAB40159}" destId="{D545CB17-0041-4004-804C-6FA948FC1981}" srcOrd="0" destOrd="0" presId="urn:microsoft.com/office/officeart/2005/8/layout/process1"/>
    <dgm:cxn modelId="{AD9A94CE-5753-4F53-902A-7704E6F8C861}" type="presOf" srcId="{9222CCD8-66AB-4BDB-897F-35D6B1D1BD96}" destId="{1EE4B619-BF06-4EF4-B7CE-60EFF7CFEFCB}" srcOrd="0" destOrd="0" presId="urn:microsoft.com/office/officeart/2005/8/layout/process1"/>
    <dgm:cxn modelId="{22E8C5AA-2F58-411C-9B73-C9AE6C56718A}" type="presParOf" srcId="{FF79EBCD-7AF7-4310-BFF5-2C6DBB44FEBE}" destId="{6612F44C-53DB-4D2D-9A8F-2A0A027F51EE}" srcOrd="0" destOrd="0" presId="urn:microsoft.com/office/officeart/2005/8/layout/process1"/>
    <dgm:cxn modelId="{E5BC0329-449E-45B1-9487-AC26E5AC0155}" type="presParOf" srcId="{FF79EBCD-7AF7-4310-BFF5-2C6DBB44FEBE}" destId="{249341D4-035D-4E30-BFB3-48A748A368C3}" srcOrd="1" destOrd="0" presId="urn:microsoft.com/office/officeart/2005/8/layout/process1"/>
    <dgm:cxn modelId="{B02D8ECA-BDA9-4EB6-BF3A-EC2C6B981D93}" type="presParOf" srcId="{249341D4-035D-4E30-BFB3-48A748A368C3}" destId="{173F88AA-B4E3-473C-BB1C-7E5105D44405}" srcOrd="0" destOrd="0" presId="urn:microsoft.com/office/officeart/2005/8/layout/process1"/>
    <dgm:cxn modelId="{E0B03F26-974C-4768-AD45-517D263FFF92}" type="presParOf" srcId="{FF79EBCD-7AF7-4310-BFF5-2C6DBB44FEBE}" destId="{1E5A719B-E6E8-4C88-8306-95C9D10861A5}" srcOrd="2" destOrd="0" presId="urn:microsoft.com/office/officeart/2005/8/layout/process1"/>
    <dgm:cxn modelId="{8DA4DB90-79A2-4632-A8DE-8F4982C327E1}" type="presParOf" srcId="{FF79EBCD-7AF7-4310-BFF5-2C6DBB44FEBE}" destId="{D545CB17-0041-4004-804C-6FA948FC1981}" srcOrd="3" destOrd="0" presId="urn:microsoft.com/office/officeart/2005/8/layout/process1"/>
    <dgm:cxn modelId="{B44A733D-D44A-4564-8F5C-ADEBD5CCCA31}" type="presParOf" srcId="{D545CB17-0041-4004-804C-6FA948FC1981}" destId="{D08E9B12-991E-4285-9149-E525ACF0C53C}" srcOrd="0" destOrd="0" presId="urn:microsoft.com/office/officeart/2005/8/layout/process1"/>
    <dgm:cxn modelId="{AF7CDA46-A2E8-4128-8912-5EC8F5B4F63E}" type="presParOf" srcId="{FF79EBCD-7AF7-4310-BFF5-2C6DBB44FEBE}" destId="{91F65FC3-AAA3-4849-BBC4-65E711AD3284}" srcOrd="4" destOrd="0" presId="urn:microsoft.com/office/officeart/2005/8/layout/process1"/>
    <dgm:cxn modelId="{EC48F318-F95F-4B33-B9B7-F63C202EBA2C}" type="presParOf" srcId="{FF79EBCD-7AF7-4310-BFF5-2C6DBB44FEBE}" destId="{1EE4B619-BF06-4EF4-B7CE-60EFF7CFEFCB}" srcOrd="5" destOrd="0" presId="urn:microsoft.com/office/officeart/2005/8/layout/process1"/>
    <dgm:cxn modelId="{28C08F5B-547C-4A75-A92D-F50ABA1C58E1}" type="presParOf" srcId="{1EE4B619-BF06-4EF4-B7CE-60EFF7CFEFCB}" destId="{6015DD79-0955-4E0C-8B72-E66F4AA5D816}" srcOrd="0" destOrd="0" presId="urn:microsoft.com/office/officeart/2005/8/layout/process1"/>
    <dgm:cxn modelId="{1CB81491-E37E-45D9-ABA6-12478928B5A8}" type="presParOf" srcId="{FF79EBCD-7AF7-4310-BFF5-2C6DBB44FEBE}" destId="{FE69F1E5-C687-4443-92F9-95EADEFA9E5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328F3-B8F8-462F-B625-B46FCCAB4A3B}">
      <dsp:nvSpPr>
        <dsp:cNvPr id="0" name=""/>
        <dsp:cNvSpPr/>
      </dsp:nvSpPr>
      <dsp:spPr>
        <a:xfrm>
          <a:off x="2385935" y="323575"/>
          <a:ext cx="4526338" cy="141448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075" tIns="148590" rIns="148590" bIns="148590" numCol="1" spcCol="1270" anchor="ctr" anchorCtr="0">
          <a:noAutofit/>
        </a:bodyPr>
        <a:lstStyle/>
        <a:p>
          <a:pPr marL="0" lvl="0" indent="0" algn="l" defTabSz="1733550">
            <a:lnSpc>
              <a:spcPct val="90000"/>
            </a:lnSpc>
            <a:spcBef>
              <a:spcPct val="0"/>
            </a:spcBef>
            <a:spcAft>
              <a:spcPct val="35000"/>
            </a:spcAft>
            <a:buNone/>
          </a:pPr>
          <a:r>
            <a:rPr lang="es-MX" sz="3900" kern="1200" dirty="0"/>
            <a:t>Fundamentos</a:t>
          </a:r>
          <a:endParaRPr lang="es-CO" sz="3900" kern="1200" dirty="0"/>
        </a:p>
      </dsp:txBody>
      <dsp:txXfrm>
        <a:off x="2385935" y="323575"/>
        <a:ext cx="4526338" cy="1414480"/>
      </dsp:txXfrm>
    </dsp:sp>
    <dsp:sp modelId="{E5162A9C-C66E-473F-954E-2F9F518CA733}">
      <dsp:nvSpPr>
        <dsp:cNvPr id="0" name=""/>
        <dsp:cNvSpPr/>
      </dsp:nvSpPr>
      <dsp:spPr>
        <a:xfrm>
          <a:off x="2197338" y="119262"/>
          <a:ext cx="990136" cy="148520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104E0D-AE52-4C6D-AB2F-3F7EDB38EC09}">
      <dsp:nvSpPr>
        <dsp:cNvPr id="0" name=""/>
        <dsp:cNvSpPr/>
      </dsp:nvSpPr>
      <dsp:spPr>
        <a:xfrm>
          <a:off x="2385935" y="2104250"/>
          <a:ext cx="4526338" cy="141448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075" tIns="148590" rIns="148590" bIns="148590" numCol="1" spcCol="1270" anchor="ctr" anchorCtr="0">
          <a:noAutofit/>
        </a:bodyPr>
        <a:lstStyle/>
        <a:p>
          <a:pPr marL="0" lvl="0" indent="0" algn="l" defTabSz="1733550">
            <a:lnSpc>
              <a:spcPct val="90000"/>
            </a:lnSpc>
            <a:spcBef>
              <a:spcPct val="0"/>
            </a:spcBef>
            <a:spcAft>
              <a:spcPct val="35000"/>
            </a:spcAft>
            <a:buNone/>
          </a:pPr>
          <a:r>
            <a:rPr lang="es-MX" sz="3900" kern="1200" dirty="0"/>
            <a:t>Uso avanzado</a:t>
          </a:r>
          <a:endParaRPr lang="es-CO" sz="3900" kern="1200" dirty="0"/>
        </a:p>
      </dsp:txBody>
      <dsp:txXfrm>
        <a:off x="2385935" y="2104250"/>
        <a:ext cx="4526338" cy="1414480"/>
      </dsp:txXfrm>
    </dsp:sp>
    <dsp:sp modelId="{A7019F6A-29FE-4ABD-9923-FA4F5BD3F16B}">
      <dsp:nvSpPr>
        <dsp:cNvPr id="0" name=""/>
        <dsp:cNvSpPr/>
      </dsp:nvSpPr>
      <dsp:spPr>
        <a:xfrm>
          <a:off x="2197338" y="1899936"/>
          <a:ext cx="990136" cy="14852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5C6A6-E19A-495D-B6E7-6A168EF4B439}">
      <dsp:nvSpPr>
        <dsp:cNvPr id="0" name=""/>
        <dsp:cNvSpPr/>
      </dsp:nvSpPr>
      <dsp:spPr>
        <a:xfrm>
          <a:off x="2385935" y="3884924"/>
          <a:ext cx="4526338" cy="141448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075" tIns="148590" rIns="148590" bIns="148590" numCol="1" spcCol="1270" anchor="ctr" anchorCtr="0">
          <a:noAutofit/>
        </a:bodyPr>
        <a:lstStyle/>
        <a:p>
          <a:pPr marL="0" lvl="0" indent="0" algn="l" defTabSz="1733550">
            <a:lnSpc>
              <a:spcPct val="90000"/>
            </a:lnSpc>
            <a:spcBef>
              <a:spcPct val="0"/>
            </a:spcBef>
            <a:spcAft>
              <a:spcPct val="35000"/>
            </a:spcAft>
            <a:buNone/>
          </a:pPr>
          <a:r>
            <a:rPr lang="es-MX" sz="3900" kern="1200" dirty="0"/>
            <a:t>Aplicaciones prácticas</a:t>
          </a:r>
          <a:endParaRPr lang="es-CO" sz="3900" kern="1200" dirty="0"/>
        </a:p>
      </dsp:txBody>
      <dsp:txXfrm>
        <a:off x="2385935" y="3884924"/>
        <a:ext cx="4526338" cy="1414480"/>
      </dsp:txXfrm>
    </dsp:sp>
    <dsp:sp modelId="{9FC264C9-DB04-4D26-BE87-3BA1C7274D68}">
      <dsp:nvSpPr>
        <dsp:cNvPr id="0" name=""/>
        <dsp:cNvSpPr/>
      </dsp:nvSpPr>
      <dsp:spPr>
        <a:xfrm>
          <a:off x="2197338" y="3680610"/>
          <a:ext cx="990136" cy="14852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EC5E9-FA76-4603-B0C0-837C7674CC28}">
      <dsp:nvSpPr>
        <dsp:cNvPr id="0" name=""/>
        <dsp:cNvSpPr/>
      </dsp:nvSpPr>
      <dsp:spPr>
        <a:xfrm>
          <a:off x="4213" y="0"/>
          <a:ext cx="1842058" cy="105859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b="1" kern="1200" dirty="0"/>
            <a:t>Chatgpt y copilot, integración con Visual estudio </a:t>
          </a:r>
          <a:r>
            <a:rPr lang="es-CO" sz="1600" b="1" kern="1200" dirty="0" err="1"/>
            <a:t>code</a:t>
          </a:r>
          <a:endParaRPr lang="es-CO" sz="1600" b="1" kern="1200" dirty="0"/>
        </a:p>
      </dsp:txBody>
      <dsp:txXfrm>
        <a:off x="35218" y="31005"/>
        <a:ext cx="1780048" cy="996584"/>
      </dsp:txXfrm>
    </dsp:sp>
    <dsp:sp modelId="{0226B424-AD86-4E94-A50D-E152B14CB386}">
      <dsp:nvSpPr>
        <dsp:cNvPr id="0" name=""/>
        <dsp:cNvSpPr/>
      </dsp:nvSpPr>
      <dsp:spPr>
        <a:xfrm>
          <a:off x="2030477" y="300881"/>
          <a:ext cx="390516" cy="4568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p>
      </dsp:txBody>
      <dsp:txXfrm>
        <a:off x="2030477" y="392247"/>
        <a:ext cx="273361" cy="274098"/>
      </dsp:txXfrm>
    </dsp:sp>
    <dsp:sp modelId="{AE0F1260-194E-4062-B5DF-E3A6C162C262}">
      <dsp:nvSpPr>
        <dsp:cNvPr id="0" name=""/>
        <dsp:cNvSpPr/>
      </dsp:nvSpPr>
      <dsp:spPr>
        <a:xfrm>
          <a:off x="2583095" y="0"/>
          <a:ext cx="1842058" cy="105859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Generación de código</a:t>
          </a:r>
        </a:p>
      </dsp:txBody>
      <dsp:txXfrm>
        <a:off x="2614100" y="31005"/>
        <a:ext cx="1780048" cy="996584"/>
      </dsp:txXfrm>
    </dsp:sp>
    <dsp:sp modelId="{D6459135-20A9-463E-BAA7-20F27CEDB487}">
      <dsp:nvSpPr>
        <dsp:cNvPr id="0" name=""/>
        <dsp:cNvSpPr/>
      </dsp:nvSpPr>
      <dsp:spPr>
        <a:xfrm>
          <a:off x="4600197" y="300881"/>
          <a:ext cx="371092" cy="4568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p>
      </dsp:txBody>
      <dsp:txXfrm>
        <a:off x="4600197" y="392247"/>
        <a:ext cx="259764" cy="274098"/>
      </dsp:txXfrm>
    </dsp:sp>
    <dsp:sp modelId="{A4EEE92D-3C5E-44C0-8946-BE84AB71143D}">
      <dsp:nvSpPr>
        <dsp:cNvPr id="0" name=""/>
        <dsp:cNvSpPr/>
      </dsp:nvSpPr>
      <dsp:spPr>
        <a:xfrm>
          <a:off x="5125328" y="0"/>
          <a:ext cx="1842058" cy="105859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Generación de documentación de código  </a:t>
          </a:r>
        </a:p>
      </dsp:txBody>
      <dsp:txXfrm>
        <a:off x="5156333" y="31005"/>
        <a:ext cx="1780048" cy="996584"/>
      </dsp:txXfrm>
    </dsp:sp>
    <dsp:sp modelId="{9BC0EBEE-9351-4BA9-9C1D-A332791275EB}">
      <dsp:nvSpPr>
        <dsp:cNvPr id="0" name=""/>
        <dsp:cNvSpPr/>
      </dsp:nvSpPr>
      <dsp:spPr>
        <a:xfrm>
          <a:off x="7160755" y="300881"/>
          <a:ext cx="409940" cy="4568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p>
      </dsp:txBody>
      <dsp:txXfrm>
        <a:off x="7160755" y="392247"/>
        <a:ext cx="286958" cy="274098"/>
      </dsp:txXfrm>
    </dsp:sp>
    <dsp:sp modelId="{D3B85C74-A9DB-4410-BEA1-C57E858C7504}">
      <dsp:nvSpPr>
        <dsp:cNvPr id="0" name=""/>
        <dsp:cNvSpPr/>
      </dsp:nvSpPr>
      <dsp:spPr>
        <a:xfrm>
          <a:off x="7740860" y="0"/>
          <a:ext cx="1842058" cy="105859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Refactorización de código y buenas practicas</a:t>
          </a:r>
        </a:p>
      </dsp:txBody>
      <dsp:txXfrm>
        <a:off x="7771865" y="31005"/>
        <a:ext cx="1780048" cy="9965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EC5E9-FA76-4603-B0C0-837C7674CC28}">
      <dsp:nvSpPr>
        <dsp:cNvPr id="0" name=""/>
        <dsp:cNvSpPr/>
      </dsp:nvSpPr>
      <dsp:spPr>
        <a:xfrm>
          <a:off x="4213" y="0"/>
          <a:ext cx="1842059" cy="105859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b="1" kern="1200" dirty="0"/>
            <a:t>Fundamentos de Python </a:t>
          </a:r>
        </a:p>
      </dsp:txBody>
      <dsp:txXfrm>
        <a:off x="35218" y="31005"/>
        <a:ext cx="1780049" cy="996584"/>
      </dsp:txXfrm>
    </dsp:sp>
    <dsp:sp modelId="{0226B424-AD86-4E94-A50D-E152B14CB386}">
      <dsp:nvSpPr>
        <dsp:cNvPr id="0" name=""/>
        <dsp:cNvSpPr/>
      </dsp:nvSpPr>
      <dsp:spPr>
        <a:xfrm>
          <a:off x="2030477" y="300881"/>
          <a:ext cx="390516" cy="4568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2030477" y="392247"/>
        <a:ext cx="273361" cy="274098"/>
      </dsp:txXfrm>
    </dsp:sp>
    <dsp:sp modelId="{AE0F1260-194E-4062-B5DF-E3A6C162C262}">
      <dsp:nvSpPr>
        <dsp:cNvPr id="0" name=""/>
        <dsp:cNvSpPr/>
      </dsp:nvSpPr>
      <dsp:spPr>
        <a:xfrm>
          <a:off x="2583095" y="0"/>
          <a:ext cx="1842059" cy="105859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POO</a:t>
          </a:r>
        </a:p>
      </dsp:txBody>
      <dsp:txXfrm>
        <a:off x="2614100" y="31005"/>
        <a:ext cx="1780049" cy="996584"/>
      </dsp:txXfrm>
    </dsp:sp>
    <dsp:sp modelId="{D6459135-20A9-463E-BAA7-20F27CEDB487}">
      <dsp:nvSpPr>
        <dsp:cNvPr id="0" name=""/>
        <dsp:cNvSpPr/>
      </dsp:nvSpPr>
      <dsp:spPr>
        <a:xfrm>
          <a:off x="4616491" y="300881"/>
          <a:ext cx="405633" cy="4568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4616491" y="392247"/>
        <a:ext cx="283943" cy="274098"/>
      </dsp:txXfrm>
    </dsp:sp>
    <dsp:sp modelId="{A4EEE92D-3C5E-44C0-8946-BE84AB71143D}">
      <dsp:nvSpPr>
        <dsp:cNvPr id="0" name=""/>
        <dsp:cNvSpPr/>
      </dsp:nvSpPr>
      <dsp:spPr>
        <a:xfrm>
          <a:off x="5190500" y="0"/>
          <a:ext cx="1842059" cy="105859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Manejo de json, HTTP,  Api rest</a:t>
          </a:r>
        </a:p>
      </dsp:txBody>
      <dsp:txXfrm>
        <a:off x="5221505" y="31005"/>
        <a:ext cx="1780049" cy="996584"/>
      </dsp:txXfrm>
    </dsp:sp>
    <dsp:sp modelId="{9BC0EBEE-9351-4BA9-9C1D-A332791275EB}">
      <dsp:nvSpPr>
        <dsp:cNvPr id="0" name=""/>
        <dsp:cNvSpPr/>
      </dsp:nvSpPr>
      <dsp:spPr>
        <a:xfrm>
          <a:off x="7209635" y="300881"/>
          <a:ext cx="375399" cy="4568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7209635" y="392247"/>
        <a:ext cx="262779" cy="274098"/>
      </dsp:txXfrm>
    </dsp:sp>
    <dsp:sp modelId="{D3B85C74-A9DB-4410-BEA1-C57E858C7504}">
      <dsp:nvSpPr>
        <dsp:cNvPr id="0" name=""/>
        <dsp:cNvSpPr/>
      </dsp:nvSpPr>
      <dsp:spPr>
        <a:xfrm>
          <a:off x="7740860" y="0"/>
          <a:ext cx="1842059" cy="105859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Pruebas  unitarias</a:t>
          </a:r>
        </a:p>
      </dsp:txBody>
      <dsp:txXfrm>
        <a:off x="7771865" y="31005"/>
        <a:ext cx="1780049" cy="99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EC5E9-FA76-4603-B0C0-837C7674CC28}">
      <dsp:nvSpPr>
        <dsp:cNvPr id="0" name=""/>
        <dsp:cNvSpPr/>
      </dsp:nvSpPr>
      <dsp:spPr>
        <a:xfrm>
          <a:off x="3" y="0"/>
          <a:ext cx="3939368" cy="84737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O" sz="1900" b="1" kern="1200" dirty="0"/>
            <a:t>Integración de Python con servicios o modelos de AI(LLM) Para crear apps</a:t>
          </a:r>
        </a:p>
      </dsp:txBody>
      <dsp:txXfrm>
        <a:off x="24822" y="24819"/>
        <a:ext cx="3889730" cy="797740"/>
      </dsp:txXfrm>
    </dsp:sp>
    <dsp:sp modelId="{AFB4983C-BCA1-4A76-975B-3E6448CA1EF8}">
      <dsp:nvSpPr>
        <dsp:cNvPr id="0" name=""/>
        <dsp:cNvSpPr/>
      </dsp:nvSpPr>
      <dsp:spPr>
        <a:xfrm>
          <a:off x="4333962" y="0"/>
          <a:ext cx="836532" cy="8473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CO" sz="1600" kern="1200"/>
        </a:p>
      </dsp:txBody>
      <dsp:txXfrm>
        <a:off x="4333962" y="169476"/>
        <a:ext cx="585572" cy="508426"/>
      </dsp:txXfrm>
    </dsp:sp>
    <dsp:sp modelId="{AEE868B2-E41D-4C67-BAA6-CA1965E70D32}">
      <dsp:nvSpPr>
        <dsp:cNvPr id="0" name=""/>
        <dsp:cNvSpPr/>
      </dsp:nvSpPr>
      <dsp:spPr>
        <a:xfrm>
          <a:off x="5517734" y="0"/>
          <a:ext cx="3939368" cy="847378"/>
        </a:xfrm>
        <a:prstGeom prst="roundRect">
          <a:avLst>
            <a:gd name="adj" fmla="val 10000"/>
          </a:avLst>
        </a:prstGeom>
        <a:solidFill>
          <a:srgbClr val="D9D9D9"/>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O" sz="1900" b="1" kern="1200" dirty="0"/>
            <a:t>No esta dentro del alcance crear modelos de IA</a:t>
          </a:r>
        </a:p>
      </dsp:txBody>
      <dsp:txXfrm>
        <a:off x="5542553" y="24819"/>
        <a:ext cx="3889730" cy="7977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2F44C-53DB-4D2D-9A8F-2A0A027F51EE}">
      <dsp:nvSpPr>
        <dsp:cNvPr id="0" name=""/>
        <dsp:cNvSpPr/>
      </dsp:nvSpPr>
      <dsp:spPr>
        <a:xfrm>
          <a:off x="7630" y="0"/>
          <a:ext cx="1801815" cy="123444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Fuentes de datos (Data Mining)</a:t>
          </a:r>
        </a:p>
      </dsp:txBody>
      <dsp:txXfrm>
        <a:off x="43786" y="36156"/>
        <a:ext cx="1729503" cy="1162128"/>
      </dsp:txXfrm>
    </dsp:sp>
    <dsp:sp modelId="{249341D4-035D-4E30-BFB3-48A748A368C3}">
      <dsp:nvSpPr>
        <dsp:cNvPr id="0" name=""/>
        <dsp:cNvSpPr/>
      </dsp:nvSpPr>
      <dsp:spPr>
        <a:xfrm>
          <a:off x="2051830" y="316662"/>
          <a:ext cx="513855" cy="60111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2051830" y="436885"/>
        <a:ext cx="359699" cy="360668"/>
      </dsp:txXfrm>
    </dsp:sp>
    <dsp:sp modelId="{1E5A719B-E6E8-4C88-8306-95C9D10861A5}">
      <dsp:nvSpPr>
        <dsp:cNvPr id="0" name=""/>
        <dsp:cNvSpPr/>
      </dsp:nvSpPr>
      <dsp:spPr>
        <a:xfrm>
          <a:off x="2778985" y="0"/>
          <a:ext cx="1619954" cy="123444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Limpieza y preparación de datos</a:t>
          </a:r>
        </a:p>
      </dsp:txBody>
      <dsp:txXfrm>
        <a:off x="2815141" y="36156"/>
        <a:ext cx="1547642" cy="1162128"/>
      </dsp:txXfrm>
    </dsp:sp>
    <dsp:sp modelId="{D545CB17-0041-4004-804C-6FA948FC1981}">
      <dsp:nvSpPr>
        <dsp:cNvPr id="0" name=""/>
        <dsp:cNvSpPr/>
      </dsp:nvSpPr>
      <dsp:spPr>
        <a:xfrm>
          <a:off x="4641324" y="316662"/>
          <a:ext cx="513855" cy="60111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641324" y="436885"/>
        <a:ext cx="359699" cy="360668"/>
      </dsp:txXfrm>
    </dsp:sp>
    <dsp:sp modelId="{91F65FC3-AAA3-4849-BBC4-65E711AD3284}">
      <dsp:nvSpPr>
        <dsp:cNvPr id="0" name=""/>
        <dsp:cNvSpPr/>
      </dsp:nvSpPr>
      <dsp:spPr>
        <a:xfrm>
          <a:off x="5368479" y="0"/>
          <a:ext cx="1893364" cy="123444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Selección del modelo - Entrenamiento del modelo</a:t>
          </a:r>
        </a:p>
      </dsp:txBody>
      <dsp:txXfrm>
        <a:off x="5404635" y="36156"/>
        <a:ext cx="1821052" cy="1162128"/>
      </dsp:txXfrm>
    </dsp:sp>
    <dsp:sp modelId="{1EE4B619-BF06-4EF4-B7CE-60EFF7CFEFCB}">
      <dsp:nvSpPr>
        <dsp:cNvPr id="0" name=""/>
        <dsp:cNvSpPr/>
      </dsp:nvSpPr>
      <dsp:spPr>
        <a:xfrm>
          <a:off x="7504228" y="316662"/>
          <a:ext cx="513855" cy="60111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s-CO" sz="2500" kern="1200"/>
        </a:p>
      </dsp:txBody>
      <dsp:txXfrm>
        <a:off x="7504228" y="436885"/>
        <a:ext cx="359699" cy="360668"/>
      </dsp:txXfrm>
    </dsp:sp>
    <dsp:sp modelId="{FE69F1E5-C687-4443-92F9-95EADEFA9E59}">
      <dsp:nvSpPr>
        <dsp:cNvPr id="0" name=""/>
        <dsp:cNvSpPr/>
      </dsp:nvSpPr>
      <dsp:spPr>
        <a:xfrm>
          <a:off x="8231382" y="0"/>
          <a:ext cx="2423848" cy="123444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latin typeface="Calibri" panose="020F0502020204030204"/>
              <a:ea typeface="+mn-ea"/>
              <a:cs typeface="+mn-cs"/>
            </a:rPr>
            <a:t>Evaluación de los resultados</a:t>
          </a:r>
        </a:p>
      </dsp:txBody>
      <dsp:txXfrm>
        <a:off x="8267538" y="36156"/>
        <a:ext cx="2351536" cy="1162128"/>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E95BC0-6145-42E7-B257-873D86A3A73F}" type="datetimeFigureOut">
              <a:rPr lang="es-CO" smtClean="0"/>
              <a:t>19/10/2023</a:t>
            </a:fld>
            <a:endParaRPr lang="es-CO"/>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FF5F55-FF9D-46CC-805B-018A296B56AA}" type="slidenum">
              <a:rPr lang="es-CO" smtClean="0"/>
              <a:t>‹Nº›</a:t>
            </a:fld>
            <a:endParaRPr lang="es-CO"/>
          </a:p>
        </p:txBody>
      </p:sp>
    </p:spTree>
    <p:extLst>
      <p:ext uri="{BB962C8B-B14F-4D97-AF65-F5344CB8AC3E}">
        <p14:creationId xmlns:p14="http://schemas.microsoft.com/office/powerpoint/2010/main" val="1292814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BFF5F55-FF9D-46CC-805B-018A296B56AA}" type="slidenum">
              <a:rPr lang="es-CO" smtClean="0"/>
              <a:t>35</a:t>
            </a:fld>
            <a:endParaRPr lang="es-CO"/>
          </a:p>
        </p:txBody>
      </p:sp>
    </p:spTree>
    <p:extLst>
      <p:ext uri="{BB962C8B-B14F-4D97-AF65-F5344CB8AC3E}">
        <p14:creationId xmlns:p14="http://schemas.microsoft.com/office/powerpoint/2010/main" val="4102475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E2EC44-D236-4948-B6BA-26297009E8B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0" cy="6857999"/>
          </a:xfrm>
          <a:prstGeom prst="rect">
            <a:avLst/>
          </a:prstGeom>
        </p:spPr>
      </p:pic>
      <p:sp>
        <p:nvSpPr>
          <p:cNvPr id="9" name="Rectangle 8">
            <a:extLst>
              <a:ext uri="{FF2B5EF4-FFF2-40B4-BE49-F238E27FC236}">
                <a16:creationId xmlns:a16="http://schemas.microsoft.com/office/drawing/2014/main" id="{3FB0C9ED-4275-4C21-9166-A954BBE6C380}"/>
              </a:ext>
            </a:extLst>
          </p:cNvPr>
          <p:cNvSpPr/>
          <p:nvPr/>
        </p:nvSpPr>
        <p:spPr>
          <a:xfrm>
            <a:off x="0" y="0"/>
            <a:ext cx="4906046" cy="6858000"/>
          </a:xfrm>
          <a:prstGeom prst="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6325A13-9F4F-4A4D-B702-1625058DA810}"/>
              </a:ext>
            </a:extLst>
          </p:cNvPr>
          <p:cNvSpPr/>
          <p:nvPr/>
        </p:nvSpPr>
        <p:spPr>
          <a:xfrm>
            <a:off x="0" y="3413126"/>
            <a:ext cx="3656180" cy="3444875"/>
          </a:xfrm>
          <a:custGeom>
            <a:avLst/>
            <a:gdLst>
              <a:gd name="connsiteX0" fmla="*/ 3548079 w 3656180"/>
              <a:gd name="connsiteY0" fmla="*/ 3397376 h 3444875"/>
              <a:gd name="connsiteX1" fmla="*/ 3532636 w 3656180"/>
              <a:gd name="connsiteY1" fmla="*/ 3444875 h 3444875"/>
              <a:gd name="connsiteX2" fmla="*/ 3498557 w 3656180"/>
              <a:gd name="connsiteY2" fmla="*/ 3444875 h 3444875"/>
              <a:gd name="connsiteX3" fmla="*/ 3632186 w 3656180"/>
              <a:gd name="connsiteY3" fmla="*/ 3005171 h 3444875"/>
              <a:gd name="connsiteX4" fmla="*/ 3619689 w 3656180"/>
              <a:gd name="connsiteY4" fmla="*/ 3087624 h 3444875"/>
              <a:gd name="connsiteX5" fmla="*/ 3274274 w 3656180"/>
              <a:gd name="connsiteY5" fmla="*/ 3444875 h 3444875"/>
              <a:gd name="connsiteX6" fmla="*/ 3173756 w 3656180"/>
              <a:gd name="connsiteY6" fmla="*/ 3444875 h 3444875"/>
              <a:gd name="connsiteX7" fmla="*/ 3656180 w 3656180"/>
              <a:gd name="connsiteY7" fmla="*/ 2670622 h 3444875"/>
              <a:gd name="connsiteX8" fmla="*/ 3655079 w 3656180"/>
              <a:gd name="connsiteY8" fmla="*/ 2727515 h 3444875"/>
              <a:gd name="connsiteX9" fmla="*/ 2961486 w 3656180"/>
              <a:gd name="connsiteY9" fmla="*/ 3444875 h 3444875"/>
              <a:gd name="connsiteX10" fmla="*/ 2848952 w 3656180"/>
              <a:gd name="connsiteY10" fmla="*/ 3444875 h 3444875"/>
              <a:gd name="connsiteX11" fmla="*/ 3642163 w 3656180"/>
              <a:gd name="connsiteY11" fmla="*/ 2372524 h 3444875"/>
              <a:gd name="connsiteX12" fmla="*/ 3646069 w 3656180"/>
              <a:gd name="connsiteY12" fmla="*/ 2413324 h 3444875"/>
              <a:gd name="connsiteX13" fmla="*/ 2648697 w 3656180"/>
              <a:gd name="connsiteY13" fmla="*/ 3444875 h 3444875"/>
              <a:gd name="connsiteX14" fmla="*/ 2524143 w 3656180"/>
              <a:gd name="connsiteY14" fmla="*/ 3444875 h 3444875"/>
              <a:gd name="connsiteX15" fmla="*/ 3599765 w 3656180"/>
              <a:gd name="connsiteY15" fmla="*/ 2101653 h 3444875"/>
              <a:gd name="connsiteX16" fmla="*/ 3605841 w 3656180"/>
              <a:gd name="connsiteY16" fmla="*/ 2131427 h 3444875"/>
              <a:gd name="connsiteX17" fmla="*/ 2335906 w 3656180"/>
              <a:gd name="connsiteY17" fmla="*/ 3444875 h 3444875"/>
              <a:gd name="connsiteX18" fmla="*/ 2199336 w 3656180"/>
              <a:gd name="connsiteY18" fmla="*/ 3444875 h 3444875"/>
              <a:gd name="connsiteX19" fmla="*/ 3534501 w 3656180"/>
              <a:gd name="connsiteY19" fmla="*/ 1852715 h 3444875"/>
              <a:gd name="connsiteX20" fmla="*/ 3541305 w 3656180"/>
              <a:gd name="connsiteY20" fmla="*/ 1874665 h 3444875"/>
              <a:gd name="connsiteX21" fmla="*/ 2023117 w 3656180"/>
              <a:gd name="connsiteY21" fmla="*/ 3444875 h 3444875"/>
              <a:gd name="connsiteX22" fmla="*/ 1874535 w 3656180"/>
              <a:gd name="connsiteY22" fmla="*/ 3444875 h 3444875"/>
              <a:gd name="connsiteX23" fmla="*/ 3449800 w 3656180"/>
              <a:gd name="connsiteY23" fmla="*/ 1622417 h 3444875"/>
              <a:gd name="connsiteX24" fmla="*/ 3456617 w 3656180"/>
              <a:gd name="connsiteY24" fmla="*/ 1638749 h 3444875"/>
              <a:gd name="connsiteX25" fmla="*/ 1710333 w 3656180"/>
              <a:gd name="connsiteY25" fmla="*/ 3444875 h 3444875"/>
              <a:gd name="connsiteX26" fmla="*/ 1549729 w 3656180"/>
              <a:gd name="connsiteY26" fmla="*/ 3444875 h 3444875"/>
              <a:gd name="connsiteX27" fmla="*/ 3347982 w 3656180"/>
              <a:gd name="connsiteY27" fmla="*/ 1408540 h 3444875"/>
              <a:gd name="connsiteX28" fmla="*/ 3354494 w 3656180"/>
              <a:gd name="connsiteY28" fmla="*/ 1420867 h 3444875"/>
              <a:gd name="connsiteX29" fmla="*/ 1397545 w 3656180"/>
              <a:gd name="connsiteY29" fmla="*/ 3444875 h 3444875"/>
              <a:gd name="connsiteX30" fmla="*/ 1224922 w 3656180"/>
              <a:gd name="connsiteY30" fmla="*/ 3444875 h 3444875"/>
              <a:gd name="connsiteX31" fmla="*/ 3230590 w 3656180"/>
              <a:gd name="connsiteY31" fmla="*/ 1209610 h 3444875"/>
              <a:gd name="connsiteX32" fmla="*/ 3236787 w 3656180"/>
              <a:gd name="connsiteY32" fmla="*/ 1219113 h 3444875"/>
              <a:gd name="connsiteX33" fmla="*/ 1084761 w 3656180"/>
              <a:gd name="connsiteY33" fmla="*/ 3444875 h 3444875"/>
              <a:gd name="connsiteX34" fmla="*/ 900119 w 3656180"/>
              <a:gd name="connsiteY34" fmla="*/ 3444875 h 3444875"/>
              <a:gd name="connsiteX35" fmla="*/ 3098633 w 3656180"/>
              <a:gd name="connsiteY35" fmla="*/ 1024630 h 3444875"/>
              <a:gd name="connsiteX36" fmla="*/ 3104614 w 3656180"/>
              <a:gd name="connsiteY36" fmla="*/ 1032303 h 3444875"/>
              <a:gd name="connsiteX37" fmla="*/ 771968 w 3656180"/>
              <a:gd name="connsiteY37" fmla="*/ 3444875 h 3444875"/>
              <a:gd name="connsiteX38" fmla="*/ 575311 w 3656180"/>
              <a:gd name="connsiteY38" fmla="*/ 3444875 h 3444875"/>
              <a:gd name="connsiteX39" fmla="*/ 2952730 w 3656180"/>
              <a:gd name="connsiteY39" fmla="*/ 853035 h 3444875"/>
              <a:gd name="connsiteX40" fmla="*/ 2958798 w 3656180"/>
              <a:gd name="connsiteY40" fmla="*/ 859603 h 3444875"/>
              <a:gd name="connsiteX41" fmla="*/ 459182 w 3656180"/>
              <a:gd name="connsiteY41" fmla="*/ 3444875 h 3444875"/>
              <a:gd name="connsiteX42" fmla="*/ 250505 w 3656180"/>
              <a:gd name="connsiteY42" fmla="*/ 3444875 h 3444875"/>
              <a:gd name="connsiteX43" fmla="*/ 2793131 w 3656180"/>
              <a:gd name="connsiteY43" fmla="*/ 694585 h 3444875"/>
              <a:gd name="connsiteX44" fmla="*/ 2799725 w 3656180"/>
              <a:gd name="connsiteY44" fmla="*/ 700629 h 3444875"/>
              <a:gd name="connsiteX45" fmla="*/ 146395 w 3656180"/>
              <a:gd name="connsiteY45" fmla="*/ 3444875 h 3444875"/>
              <a:gd name="connsiteX46" fmla="*/ 0 w 3656180"/>
              <a:gd name="connsiteY46" fmla="*/ 3444875 h 3444875"/>
              <a:gd name="connsiteX47" fmla="*/ 0 w 3656180"/>
              <a:gd name="connsiteY47" fmla="*/ 3373614 h 3444875"/>
              <a:gd name="connsiteX48" fmla="*/ 2619730 w 3656180"/>
              <a:gd name="connsiteY48" fmla="*/ 549358 h 3444875"/>
              <a:gd name="connsiteX49" fmla="*/ 2627431 w 3656180"/>
              <a:gd name="connsiteY49" fmla="*/ 555312 h 3444875"/>
              <a:gd name="connsiteX50" fmla="*/ 0 w 3656180"/>
              <a:gd name="connsiteY50" fmla="*/ 3272777 h 3444875"/>
              <a:gd name="connsiteX51" fmla="*/ 0 w 3656180"/>
              <a:gd name="connsiteY51" fmla="*/ 3062073 h 3444875"/>
              <a:gd name="connsiteX52" fmla="*/ 2432170 w 3656180"/>
              <a:gd name="connsiteY52" fmla="*/ 417720 h 3444875"/>
              <a:gd name="connsiteX53" fmla="*/ 2441711 w 3656180"/>
              <a:gd name="connsiteY53" fmla="*/ 423891 h 3444875"/>
              <a:gd name="connsiteX54" fmla="*/ 0 w 3656180"/>
              <a:gd name="connsiteY54" fmla="*/ 2949268 h 3444875"/>
              <a:gd name="connsiteX55" fmla="*/ 0 w 3656180"/>
              <a:gd name="connsiteY55" fmla="*/ 2750542 h 3444875"/>
              <a:gd name="connsiteX56" fmla="*/ 2229608 w 3656180"/>
              <a:gd name="connsiteY56" fmla="*/ 300471 h 3444875"/>
              <a:gd name="connsiteX57" fmla="*/ 2241987 w 3656180"/>
              <a:gd name="connsiteY57" fmla="*/ 306955 h 3444875"/>
              <a:gd name="connsiteX58" fmla="*/ 0 w 3656180"/>
              <a:gd name="connsiteY58" fmla="*/ 2625766 h 3444875"/>
              <a:gd name="connsiteX59" fmla="*/ 0 w 3656180"/>
              <a:gd name="connsiteY59" fmla="*/ 2438996 h 3444875"/>
              <a:gd name="connsiteX60" fmla="*/ 2010843 w 3656180"/>
              <a:gd name="connsiteY60" fmla="*/ 198759 h 3444875"/>
              <a:gd name="connsiteX61" fmla="*/ 2027243 w 3656180"/>
              <a:gd name="connsiteY61" fmla="*/ 205550 h 3444875"/>
              <a:gd name="connsiteX62" fmla="*/ 0 w 3656180"/>
              <a:gd name="connsiteY62" fmla="*/ 2302258 h 3444875"/>
              <a:gd name="connsiteX63" fmla="*/ 0 w 3656180"/>
              <a:gd name="connsiteY63" fmla="*/ 2127460 h 3444875"/>
              <a:gd name="connsiteX64" fmla="*/ 1773991 w 3656180"/>
              <a:gd name="connsiteY64" fmla="*/ 114408 h 3444875"/>
              <a:gd name="connsiteX65" fmla="*/ 1796028 w 3656180"/>
              <a:gd name="connsiteY65" fmla="*/ 121185 h 3444875"/>
              <a:gd name="connsiteX66" fmla="*/ 0 w 3656180"/>
              <a:gd name="connsiteY66" fmla="*/ 1978755 h 3444875"/>
              <a:gd name="connsiteX67" fmla="*/ 0 w 3656180"/>
              <a:gd name="connsiteY67" fmla="*/ 1815934 h 3444875"/>
              <a:gd name="connsiteX68" fmla="*/ 245157 w 3656180"/>
              <a:gd name="connsiteY68" fmla="*/ 107669 h 3444875"/>
              <a:gd name="connsiteX69" fmla="*/ 0 w 3656180"/>
              <a:gd name="connsiteY69" fmla="*/ 361226 h 3444875"/>
              <a:gd name="connsiteX70" fmla="*/ 0 w 3656180"/>
              <a:gd name="connsiteY70" fmla="*/ 258242 h 3444875"/>
              <a:gd name="connsiteX71" fmla="*/ 112323 w 3656180"/>
              <a:gd name="connsiteY71" fmla="*/ 150509 h 3444875"/>
              <a:gd name="connsiteX72" fmla="*/ 245157 w 3656180"/>
              <a:gd name="connsiteY72" fmla="*/ 107669 h 3444875"/>
              <a:gd name="connsiteX73" fmla="*/ 1516194 w 3656180"/>
              <a:gd name="connsiteY73" fmla="*/ 50130 h 3444875"/>
              <a:gd name="connsiteX74" fmla="*/ 1546086 w 3656180"/>
              <a:gd name="connsiteY74" fmla="*/ 56182 h 3444875"/>
              <a:gd name="connsiteX75" fmla="*/ 0 w 3656180"/>
              <a:gd name="connsiteY75" fmla="*/ 1655245 h 3444875"/>
              <a:gd name="connsiteX76" fmla="*/ 0 w 3656180"/>
              <a:gd name="connsiteY76" fmla="*/ 1504390 h 3444875"/>
              <a:gd name="connsiteX77" fmla="*/ 638934 w 3656180"/>
              <a:gd name="connsiteY77" fmla="*/ 23899 h 3444875"/>
              <a:gd name="connsiteX78" fmla="*/ 0 w 3656180"/>
              <a:gd name="connsiteY78" fmla="*/ 684727 h 3444875"/>
              <a:gd name="connsiteX79" fmla="*/ 0 w 3656180"/>
              <a:gd name="connsiteY79" fmla="*/ 569779 h 3444875"/>
              <a:gd name="connsiteX80" fmla="*/ 556153 w 3656180"/>
              <a:gd name="connsiteY80" fmla="*/ 36345 h 3444875"/>
              <a:gd name="connsiteX81" fmla="*/ 638934 w 3656180"/>
              <a:gd name="connsiteY81" fmla="*/ 23899 h 3444875"/>
              <a:gd name="connsiteX82" fmla="*/ 1233160 w 3656180"/>
              <a:gd name="connsiteY82" fmla="*/ 10073 h 3444875"/>
              <a:gd name="connsiteX83" fmla="*/ 1274124 w 3656180"/>
              <a:gd name="connsiteY83" fmla="*/ 13967 h 3444875"/>
              <a:gd name="connsiteX84" fmla="*/ 0 w 3656180"/>
              <a:gd name="connsiteY84" fmla="*/ 1331746 h 3444875"/>
              <a:gd name="connsiteX85" fmla="*/ 0 w 3656180"/>
              <a:gd name="connsiteY85" fmla="*/ 1192857 h 3444875"/>
              <a:gd name="connsiteX86" fmla="*/ 974826 w 3656180"/>
              <a:gd name="connsiteY86" fmla="*/ 0 h 3444875"/>
              <a:gd name="connsiteX87" fmla="*/ 0 w 3656180"/>
              <a:gd name="connsiteY87" fmla="*/ 1008229 h 3444875"/>
              <a:gd name="connsiteX88" fmla="*/ 0 w 3656180"/>
              <a:gd name="connsiteY88" fmla="*/ 881312 h 3444875"/>
              <a:gd name="connsiteX89" fmla="*/ 917705 w 3656180"/>
              <a:gd name="connsiteY89" fmla="*/ 1092 h 3444875"/>
              <a:gd name="connsiteX90" fmla="*/ 974826 w 3656180"/>
              <a:gd name="connsiteY90" fmla="*/ 0 h 344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656180" h="3444875">
                <a:moveTo>
                  <a:pt x="3548079" y="3397376"/>
                </a:moveTo>
                <a:lnTo>
                  <a:pt x="3532636" y="3444875"/>
                </a:lnTo>
                <a:lnTo>
                  <a:pt x="3498557" y="3444875"/>
                </a:lnTo>
                <a:close/>
                <a:moveTo>
                  <a:pt x="3632186" y="3005171"/>
                </a:moveTo>
                <a:cubicBezTo>
                  <a:pt x="3628435" y="3032792"/>
                  <a:pt x="3624288" y="3060280"/>
                  <a:pt x="3619689" y="3087624"/>
                </a:cubicBezTo>
                <a:lnTo>
                  <a:pt x="3274274" y="3444875"/>
                </a:lnTo>
                <a:lnTo>
                  <a:pt x="3173756" y="3444875"/>
                </a:lnTo>
                <a:close/>
                <a:moveTo>
                  <a:pt x="3656180" y="2670622"/>
                </a:moveTo>
                <a:cubicBezTo>
                  <a:pt x="3656017" y="2689636"/>
                  <a:pt x="3655640" y="2708599"/>
                  <a:pt x="3655079" y="2727515"/>
                </a:cubicBezTo>
                <a:lnTo>
                  <a:pt x="2961486" y="3444875"/>
                </a:lnTo>
                <a:lnTo>
                  <a:pt x="2848952" y="3444875"/>
                </a:lnTo>
                <a:close/>
                <a:moveTo>
                  <a:pt x="3642163" y="2372524"/>
                </a:moveTo>
                <a:cubicBezTo>
                  <a:pt x="3643564" y="2386091"/>
                  <a:pt x="3644870" y="2399697"/>
                  <a:pt x="3646069" y="2413324"/>
                </a:cubicBezTo>
                <a:lnTo>
                  <a:pt x="2648697" y="3444875"/>
                </a:lnTo>
                <a:lnTo>
                  <a:pt x="2524143" y="3444875"/>
                </a:lnTo>
                <a:close/>
                <a:moveTo>
                  <a:pt x="3599765" y="2101653"/>
                </a:moveTo>
                <a:cubicBezTo>
                  <a:pt x="3601845" y="2111561"/>
                  <a:pt x="3603870" y="2121482"/>
                  <a:pt x="3605841" y="2131427"/>
                </a:cubicBezTo>
                <a:lnTo>
                  <a:pt x="2335906" y="3444875"/>
                </a:lnTo>
                <a:lnTo>
                  <a:pt x="2199336" y="3444875"/>
                </a:lnTo>
                <a:close/>
                <a:moveTo>
                  <a:pt x="3534501" y="1852715"/>
                </a:moveTo>
                <a:cubicBezTo>
                  <a:pt x="3536804" y="1860014"/>
                  <a:pt x="3539064" y="1867336"/>
                  <a:pt x="3541305" y="1874665"/>
                </a:cubicBezTo>
                <a:lnTo>
                  <a:pt x="2023117" y="3444875"/>
                </a:lnTo>
                <a:lnTo>
                  <a:pt x="1874535" y="3444875"/>
                </a:lnTo>
                <a:close/>
                <a:moveTo>
                  <a:pt x="3449800" y="1622417"/>
                </a:moveTo>
                <a:cubicBezTo>
                  <a:pt x="3452095" y="1627850"/>
                  <a:pt x="3454360" y="1633297"/>
                  <a:pt x="3456617" y="1638749"/>
                </a:cubicBezTo>
                <a:lnTo>
                  <a:pt x="1710333" y="3444875"/>
                </a:lnTo>
                <a:lnTo>
                  <a:pt x="1549729" y="3444875"/>
                </a:lnTo>
                <a:close/>
                <a:moveTo>
                  <a:pt x="3347982" y="1408540"/>
                </a:moveTo>
                <a:cubicBezTo>
                  <a:pt x="3350165" y="1412642"/>
                  <a:pt x="3352333" y="1416750"/>
                  <a:pt x="3354494" y="1420867"/>
                </a:cubicBezTo>
                <a:lnTo>
                  <a:pt x="1397545" y="3444875"/>
                </a:lnTo>
                <a:lnTo>
                  <a:pt x="1224922" y="3444875"/>
                </a:lnTo>
                <a:close/>
                <a:moveTo>
                  <a:pt x="3230590" y="1209610"/>
                </a:moveTo>
                <a:cubicBezTo>
                  <a:pt x="3232651" y="1212778"/>
                  <a:pt x="3234739" y="1215930"/>
                  <a:pt x="3236787" y="1219113"/>
                </a:cubicBezTo>
                <a:lnTo>
                  <a:pt x="1084761" y="3444875"/>
                </a:lnTo>
                <a:lnTo>
                  <a:pt x="900119" y="3444875"/>
                </a:lnTo>
                <a:close/>
                <a:moveTo>
                  <a:pt x="3098633" y="1024630"/>
                </a:moveTo>
                <a:cubicBezTo>
                  <a:pt x="3100632" y="1027185"/>
                  <a:pt x="3102632" y="1029740"/>
                  <a:pt x="3104614" y="1032303"/>
                </a:cubicBezTo>
                <a:lnTo>
                  <a:pt x="771968" y="3444875"/>
                </a:lnTo>
                <a:lnTo>
                  <a:pt x="575311" y="3444875"/>
                </a:lnTo>
                <a:close/>
                <a:moveTo>
                  <a:pt x="2952730" y="853035"/>
                </a:moveTo>
                <a:cubicBezTo>
                  <a:pt x="2954755" y="855216"/>
                  <a:pt x="2956784" y="857404"/>
                  <a:pt x="2958798" y="859603"/>
                </a:cubicBezTo>
                <a:lnTo>
                  <a:pt x="459182" y="3444875"/>
                </a:lnTo>
                <a:lnTo>
                  <a:pt x="250505" y="3444875"/>
                </a:lnTo>
                <a:close/>
                <a:moveTo>
                  <a:pt x="2793131" y="694585"/>
                </a:moveTo>
                <a:cubicBezTo>
                  <a:pt x="2795331" y="696594"/>
                  <a:pt x="2797525" y="698612"/>
                  <a:pt x="2799725" y="700629"/>
                </a:cubicBezTo>
                <a:lnTo>
                  <a:pt x="146395" y="3444875"/>
                </a:lnTo>
                <a:lnTo>
                  <a:pt x="0" y="3444875"/>
                </a:lnTo>
                <a:lnTo>
                  <a:pt x="0" y="3373614"/>
                </a:lnTo>
                <a:close/>
                <a:moveTo>
                  <a:pt x="2619730" y="549358"/>
                </a:moveTo>
                <a:cubicBezTo>
                  <a:pt x="2622301" y="551329"/>
                  <a:pt x="2624866" y="553324"/>
                  <a:pt x="2627431" y="555312"/>
                </a:cubicBezTo>
                <a:lnTo>
                  <a:pt x="0" y="3272777"/>
                </a:lnTo>
                <a:lnTo>
                  <a:pt x="0" y="3062073"/>
                </a:lnTo>
                <a:close/>
                <a:moveTo>
                  <a:pt x="2432170" y="417720"/>
                </a:moveTo>
                <a:cubicBezTo>
                  <a:pt x="2435365" y="419759"/>
                  <a:pt x="2438532" y="421836"/>
                  <a:pt x="2441711" y="423891"/>
                </a:cubicBezTo>
                <a:lnTo>
                  <a:pt x="0" y="2949268"/>
                </a:lnTo>
                <a:lnTo>
                  <a:pt x="0" y="2750542"/>
                </a:lnTo>
                <a:close/>
                <a:moveTo>
                  <a:pt x="2229608" y="300471"/>
                </a:moveTo>
                <a:cubicBezTo>
                  <a:pt x="2233741" y="302622"/>
                  <a:pt x="2237868" y="304783"/>
                  <a:pt x="2241987" y="306955"/>
                </a:cubicBezTo>
                <a:lnTo>
                  <a:pt x="0" y="2625766"/>
                </a:lnTo>
                <a:lnTo>
                  <a:pt x="0" y="2438996"/>
                </a:lnTo>
                <a:close/>
                <a:moveTo>
                  <a:pt x="2010843" y="198759"/>
                </a:moveTo>
                <a:cubicBezTo>
                  <a:pt x="2016323" y="201008"/>
                  <a:pt x="2021788" y="203264"/>
                  <a:pt x="2027243" y="205550"/>
                </a:cubicBezTo>
                <a:lnTo>
                  <a:pt x="0" y="2302258"/>
                </a:lnTo>
                <a:lnTo>
                  <a:pt x="0" y="2127460"/>
                </a:lnTo>
                <a:close/>
                <a:moveTo>
                  <a:pt x="1773991" y="114408"/>
                </a:moveTo>
                <a:cubicBezTo>
                  <a:pt x="1781349" y="116643"/>
                  <a:pt x="1788701" y="118891"/>
                  <a:pt x="1796028" y="121185"/>
                </a:cubicBezTo>
                <a:lnTo>
                  <a:pt x="0" y="1978755"/>
                </a:lnTo>
                <a:lnTo>
                  <a:pt x="0" y="1815934"/>
                </a:lnTo>
                <a:close/>
                <a:moveTo>
                  <a:pt x="245157" y="107669"/>
                </a:moveTo>
                <a:lnTo>
                  <a:pt x="0" y="361226"/>
                </a:lnTo>
                <a:lnTo>
                  <a:pt x="0" y="258242"/>
                </a:lnTo>
                <a:lnTo>
                  <a:pt x="112323" y="150509"/>
                </a:lnTo>
                <a:cubicBezTo>
                  <a:pt x="156086" y="135103"/>
                  <a:pt x="200374" y="120819"/>
                  <a:pt x="245157" y="107669"/>
                </a:cubicBezTo>
                <a:close/>
                <a:moveTo>
                  <a:pt x="1516194" y="50130"/>
                </a:moveTo>
                <a:cubicBezTo>
                  <a:pt x="1526177" y="52087"/>
                  <a:pt x="1536146" y="54105"/>
                  <a:pt x="1546086" y="56182"/>
                </a:cubicBezTo>
                <a:lnTo>
                  <a:pt x="0" y="1655245"/>
                </a:lnTo>
                <a:lnTo>
                  <a:pt x="0" y="1504390"/>
                </a:lnTo>
                <a:close/>
                <a:moveTo>
                  <a:pt x="638934" y="23899"/>
                </a:moveTo>
                <a:lnTo>
                  <a:pt x="0" y="684727"/>
                </a:lnTo>
                <a:lnTo>
                  <a:pt x="0" y="569779"/>
                </a:lnTo>
                <a:lnTo>
                  <a:pt x="556153" y="36345"/>
                </a:lnTo>
                <a:cubicBezTo>
                  <a:pt x="583607" y="31765"/>
                  <a:pt x="611205" y="27635"/>
                  <a:pt x="638934" y="23899"/>
                </a:cubicBezTo>
                <a:close/>
                <a:moveTo>
                  <a:pt x="1233160" y="10073"/>
                </a:moveTo>
                <a:cubicBezTo>
                  <a:pt x="1246842" y="11268"/>
                  <a:pt x="1260502" y="12569"/>
                  <a:pt x="1274124" y="13967"/>
                </a:cubicBezTo>
                <a:lnTo>
                  <a:pt x="0" y="1331746"/>
                </a:lnTo>
                <a:lnTo>
                  <a:pt x="0" y="1192857"/>
                </a:lnTo>
                <a:close/>
                <a:moveTo>
                  <a:pt x="974826" y="0"/>
                </a:moveTo>
                <a:lnTo>
                  <a:pt x="0" y="1008229"/>
                </a:lnTo>
                <a:lnTo>
                  <a:pt x="0" y="881312"/>
                </a:lnTo>
                <a:lnTo>
                  <a:pt x="917705" y="1092"/>
                </a:lnTo>
                <a:cubicBezTo>
                  <a:pt x="936697" y="530"/>
                  <a:pt x="955736" y="163"/>
                  <a:pt x="974826" y="0"/>
                </a:cubicBezTo>
                <a:close/>
              </a:path>
            </a:pathLst>
          </a:custGeom>
          <a:solidFill>
            <a:schemeClr val="accent1">
              <a:lumMod val="20000"/>
              <a:lumOff val="80000"/>
              <a:alpha val="42000"/>
            </a:schemeClr>
          </a:solidFill>
          <a:ln w="4838"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754930D5-7B76-4AE1-B9A6-8C9ABAE26A59}"/>
              </a:ext>
            </a:extLst>
          </p:cNvPr>
          <p:cNvSpPr/>
          <p:nvPr/>
        </p:nvSpPr>
        <p:spPr>
          <a:xfrm>
            <a:off x="691744" y="4943960"/>
            <a:ext cx="1179576" cy="1179576"/>
          </a:xfrm>
          <a:custGeom>
            <a:avLst/>
            <a:gdLst>
              <a:gd name="connsiteX0" fmla="*/ 1830827 w 1950038"/>
              <a:gd name="connsiteY0" fmla="*/ 1442624 h 1950035"/>
              <a:gd name="connsiteX1" fmla="*/ 1739783 w 1950038"/>
              <a:gd name="connsiteY1" fmla="*/ 1579915 h 1950035"/>
              <a:gd name="connsiteX2" fmla="*/ 1608523 w 1950038"/>
              <a:gd name="connsiteY2" fmla="*/ 1716219 h 1950035"/>
              <a:gd name="connsiteX3" fmla="*/ 1410014 w 1950038"/>
              <a:gd name="connsiteY3" fmla="*/ 1847867 h 1950035"/>
              <a:gd name="connsiteX4" fmla="*/ 1910383 w 1950038"/>
              <a:gd name="connsiteY4" fmla="*/ 1251270 h 1950035"/>
              <a:gd name="connsiteX5" fmla="*/ 1894604 w 1950038"/>
              <a:gd name="connsiteY5" fmla="*/ 1299997 h 1950035"/>
              <a:gd name="connsiteX6" fmla="*/ 1334487 w 1950038"/>
              <a:gd name="connsiteY6" fmla="*/ 1881633 h 1950035"/>
              <a:gd name="connsiteX7" fmla="*/ 1215916 w 1950038"/>
              <a:gd name="connsiteY7" fmla="*/ 1920041 h 1950035"/>
              <a:gd name="connsiteX8" fmla="*/ 1941236 w 1950038"/>
              <a:gd name="connsiteY8" fmla="*/ 1106819 h 1950035"/>
              <a:gd name="connsiteX9" fmla="*/ 1936652 w 1950038"/>
              <a:gd name="connsiteY9" fmla="*/ 1137187 h 1950035"/>
              <a:gd name="connsiteX10" fmla="*/ 1173309 w 1950038"/>
              <a:gd name="connsiteY10" fmla="*/ 1929855 h 1950035"/>
              <a:gd name="connsiteX11" fmla="*/ 1070425 w 1950038"/>
              <a:gd name="connsiteY11" fmla="*/ 1945413 h 1950035"/>
              <a:gd name="connsiteX12" fmla="*/ 1950038 w 1950038"/>
              <a:gd name="connsiteY12" fmla="*/ 983603 h 1950035"/>
              <a:gd name="connsiteX13" fmla="*/ 1949634 w 1950038"/>
              <a:gd name="connsiteY13" fmla="*/ 1004557 h 1950035"/>
              <a:gd name="connsiteX14" fmla="*/ 1041285 w 1950038"/>
              <a:gd name="connsiteY14" fmla="*/ 1947804 h 1950035"/>
              <a:gd name="connsiteX15" fmla="*/ 975046 w 1950038"/>
              <a:gd name="connsiteY15" fmla="*/ 1950035 h 1950035"/>
              <a:gd name="connsiteX16" fmla="*/ 946904 w 1950038"/>
              <a:gd name="connsiteY16" fmla="*/ 1949623 h 1950035"/>
              <a:gd name="connsiteX17" fmla="*/ 1944896 w 1950038"/>
              <a:gd name="connsiteY17" fmla="*/ 873812 h 1950035"/>
              <a:gd name="connsiteX18" fmla="*/ 1946329 w 1950038"/>
              <a:gd name="connsiteY18" fmla="*/ 888839 h 1950035"/>
              <a:gd name="connsiteX19" fmla="*/ 925587 w 1950038"/>
              <a:gd name="connsiteY19" fmla="*/ 1948800 h 1950035"/>
              <a:gd name="connsiteX20" fmla="*/ 837353 w 1950038"/>
              <a:gd name="connsiteY20" fmla="*/ 1940379 h 1950035"/>
              <a:gd name="connsiteX21" fmla="*/ 1929343 w 1950038"/>
              <a:gd name="connsiteY21" fmla="*/ 774049 h 1950035"/>
              <a:gd name="connsiteX22" fmla="*/ 1931572 w 1950038"/>
              <a:gd name="connsiteY22" fmla="*/ 785015 h 1950035"/>
              <a:gd name="connsiteX23" fmla="*/ 821280 w 1950038"/>
              <a:gd name="connsiteY23" fmla="*/ 1937961 h 1950035"/>
              <a:gd name="connsiteX24" fmla="*/ 738258 w 1950038"/>
              <a:gd name="connsiteY24" fmla="*/ 1921066 h 1950035"/>
              <a:gd name="connsiteX25" fmla="*/ 1905402 w 1950038"/>
              <a:gd name="connsiteY25" fmla="*/ 682364 h 1950035"/>
              <a:gd name="connsiteX26" fmla="*/ 1907898 w 1950038"/>
              <a:gd name="connsiteY26" fmla="*/ 690448 h 1950035"/>
              <a:gd name="connsiteX27" fmla="*/ 725871 w 1950038"/>
              <a:gd name="connsiteY27" fmla="*/ 1917887 h 1950035"/>
              <a:gd name="connsiteX28" fmla="*/ 647566 w 1950038"/>
              <a:gd name="connsiteY28" fmla="*/ 1893664 h 1950035"/>
              <a:gd name="connsiteX29" fmla="*/ 1874331 w 1950038"/>
              <a:gd name="connsiteY29" fmla="*/ 597544 h 1950035"/>
              <a:gd name="connsiteX30" fmla="*/ 1876832 w 1950038"/>
              <a:gd name="connsiteY30" fmla="*/ 603559 h 1950035"/>
              <a:gd name="connsiteX31" fmla="*/ 637848 w 1950038"/>
              <a:gd name="connsiteY31" fmla="*/ 1890146 h 1950035"/>
              <a:gd name="connsiteX32" fmla="*/ 563992 w 1950038"/>
              <a:gd name="connsiteY32" fmla="*/ 1859406 h 1950035"/>
              <a:gd name="connsiteX33" fmla="*/ 1836981 w 1950038"/>
              <a:gd name="connsiteY33" fmla="*/ 518772 h 1950035"/>
              <a:gd name="connsiteX34" fmla="*/ 1839370 w 1950038"/>
              <a:gd name="connsiteY34" fmla="*/ 523312 h 1950035"/>
              <a:gd name="connsiteX35" fmla="*/ 556238 w 1950038"/>
              <a:gd name="connsiteY35" fmla="*/ 1855742 h 1950035"/>
              <a:gd name="connsiteX36" fmla="*/ 486699 w 1950038"/>
              <a:gd name="connsiteY36" fmla="*/ 1819097 h 1950035"/>
              <a:gd name="connsiteX37" fmla="*/ 1793918 w 1950038"/>
              <a:gd name="connsiteY37" fmla="*/ 445505 h 1950035"/>
              <a:gd name="connsiteX38" fmla="*/ 1796191 w 1950038"/>
              <a:gd name="connsiteY38" fmla="*/ 449005 h 1950035"/>
              <a:gd name="connsiteX39" fmla="*/ 480350 w 1950038"/>
              <a:gd name="connsiteY39" fmla="*/ 1815396 h 1950035"/>
              <a:gd name="connsiteX40" fmla="*/ 415102 w 1950038"/>
              <a:gd name="connsiteY40" fmla="*/ 1773303 h 1950035"/>
              <a:gd name="connsiteX41" fmla="*/ 1745512 w 1950038"/>
              <a:gd name="connsiteY41" fmla="*/ 377376 h 1950035"/>
              <a:gd name="connsiteX42" fmla="*/ 1747706 w 1950038"/>
              <a:gd name="connsiteY42" fmla="*/ 380202 h 1950035"/>
              <a:gd name="connsiteX43" fmla="*/ 409766 w 1950038"/>
              <a:gd name="connsiteY43" fmla="*/ 1769542 h 1950035"/>
              <a:gd name="connsiteX44" fmla="*/ 348835 w 1950038"/>
              <a:gd name="connsiteY44" fmla="*/ 1722378 h 1950035"/>
              <a:gd name="connsiteX45" fmla="*/ 1691990 w 1950038"/>
              <a:gd name="connsiteY45" fmla="*/ 314177 h 1950035"/>
              <a:gd name="connsiteX46" fmla="*/ 1694216 w 1950038"/>
              <a:gd name="connsiteY46" fmla="*/ 316596 h 1950035"/>
              <a:gd name="connsiteX47" fmla="*/ 344204 w 1950038"/>
              <a:gd name="connsiteY47" fmla="*/ 1718476 h 1950035"/>
              <a:gd name="connsiteX48" fmla="*/ 287684 w 1950038"/>
              <a:gd name="connsiteY48" fmla="*/ 1666526 h 1950035"/>
              <a:gd name="connsiteX49" fmla="*/ 1633444 w 1950038"/>
              <a:gd name="connsiteY49" fmla="*/ 255819 h 1950035"/>
              <a:gd name="connsiteX50" fmla="*/ 1635863 w 1950038"/>
              <a:gd name="connsiteY50" fmla="*/ 258045 h 1950035"/>
              <a:gd name="connsiteX51" fmla="*/ 283510 w 1950038"/>
              <a:gd name="connsiteY51" fmla="*/ 1662352 h 1950035"/>
              <a:gd name="connsiteX52" fmla="*/ 231563 w 1950038"/>
              <a:gd name="connsiteY52" fmla="*/ 1605831 h 1950035"/>
              <a:gd name="connsiteX53" fmla="*/ 1569835 w 1950038"/>
              <a:gd name="connsiteY53" fmla="*/ 202331 h 1950035"/>
              <a:gd name="connsiteX54" fmla="*/ 1572660 w 1950038"/>
              <a:gd name="connsiteY54" fmla="*/ 204524 h 1950035"/>
              <a:gd name="connsiteX55" fmla="*/ 227657 w 1950038"/>
              <a:gd name="connsiteY55" fmla="*/ 1601202 h 1950035"/>
              <a:gd name="connsiteX56" fmla="*/ 180493 w 1950038"/>
              <a:gd name="connsiteY56" fmla="*/ 1540270 h 1950035"/>
              <a:gd name="connsiteX57" fmla="*/ 1501032 w 1950038"/>
              <a:gd name="connsiteY57" fmla="*/ 153848 h 1950035"/>
              <a:gd name="connsiteX58" fmla="*/ 1504532 w 1950038"/>
              <a:gd name="connsiteY58" fmla="*/ 156121 h 1950035"/>
              <a:gd name="connsiteX59" fmla="*/ 176731 w 1950038"/>
              <a:gd name="connsiteY59" fmla="*/ 1534934 h 1950035"/>
              <a:gd name="connsiteX60" fmla="*/ 134641 w 1950038"/>
              <a:gd name="connsiteY60" fmla="*/ 1469688 h 1950035"/>
              <a:gd name="connsiteX61" fmla="*/ 507414 w 1950038"/>
              <a:gd name="connsiteY61" fmla="*/ 119212 h 1950035"/>
              <a:gd name="connsiteX62" fmla="*/ 102168 w 1950038"/>
              <a:gd name="connsiteY62" fmla="*/ 540025 h 1950035"/>
              <a:gd name="connsiteX63" fmla="*/ 233816 w 1950038"/>
              <a:gd name="connsiteY63" fmla="*/ 341515 h 1950035"/>
              <a:gd name="connsiteX64" fmla="*/ 370122 w 1950038"/>
              <a:gd name="connsiteY64" fmla="*/ 210255 h 1950035"/>
              <a:gd name="connsiteX65" fmla="*/ 507414 w 1950038"/>
              <a:gd name="connsiteY65" fmla="*/ 119212 h 1950035"/>
              <a:gd name="connsiteX66" fmla="*/ 1426726 w 1950038"/>
              <a:gd name="connsiteY66" fmla="*/ 110665 h 1950035"/>
              <a:gd name="connsiteX67" fmla="*/ 1431267 w 1950038"/>
              <a:gd name="connsiteY67" fmla="*/ 113053 h 1950035"/>
              <a:gd name="connsiteX68" fmla="*/ 130941 w 1950038"/>
              <a:gd name="connsiteY68" fmla="*/ 1463336 h 1950035"/>
              <a:gd name="connsiteX69" fmla="*/ 94293 w 1950038"/>
              <a:gd name="connsiteY69" fmla="*/ 1393797 h 1950035"/>
              <a:gd name="connsiteX70" fmla="*/ 1346476 w 1950038"/>
              <a:gd name="connsiteY70" fmla="*/ 73204 h 1950035"/>
              <a:gd name="connsiteX71" fmla="*/ 1352492 w 1950038"/>
              <a:gd name="connsiteY71" fmla="*/ 75705 h 1950035"/>
              <a:gd name="connsiteX72" fmla="*/ 90629 w 1950038"/>
              <a:gd name="connsiteY72" fmla="*/ 1386047 h 1950035"/>
              <a:gd name="connsiteX73" fmla="*/ 59890 w 1950038"/>
              <a:gd name="connsiteY73" fmla="*/ 1312188 h 1950035"/>
              <a:gd name="connsiteX74" fmla="*/ 1259591 w 1950038"/>
              <a:gd name="connsiteY74" fmla="*/ 42137 h 1950035"/>
              <a:gd name="connsiteX75" fmla="*/ 1267675 w 1950038"/>
              <a:gd name="connsiteY75" fmla="*/ 44633 h 1950035"/>
              <a:gd name="connsiteX76" fmla="*/ 56375 w 1950038"/>
              <a:gd name="connsiteY76" fmla="*/ 1302469 h 1950035"/>
              <a:gd name="connsiteX77" fmla="*/ 32152 w 1950038"/>
              <a:gd name="connsiteY77" fmla="*/ 1224164 h 1950035"/>
              <a:gd name="connsiteX78" fmla="*/ 698766 w 1950038"/>
              <a:gd name="connsiteY78" fmla="*/ 39655 h 1950035"/>
              <a:gd name="connsiteX79" fmla="*/ 29995 w 1950038"/>
              <a:gd name="connsiteY79" fmla="*/ 734118 h 1950035"/>
              <a:gd name="connsiteX80" fmla="*/ 68403 w 1950038"/>
              <a:gd name="connsiteY80" fmla="*/ 615547 h 1950035"/>
              <a:gd name="connsiteX81" fmla="*/ 650038 w 1950038"/>
              <a:gd name="connsiteY81" fmla="*/ 55433 h 1950035"/>
              <a:gd name="connsiteX82" fmla="*/ 698766 w 1950038"/>
              <a:gd name="connsiteY82" fmla="*/ 39655 h 1950035"/>
              <a:gd name="connsiteX83" fmla="*/ 1165023 w 1950038"/>
              <a:gd name="connsiteY83" fmla="*/ 18463 h 1950035"/>
              <a:gd name="connsiteX84" fmla="*/ 1175988 w 1950038"/>
              <a:gd name="connsiteY84" fmla="*/ 20692 h 1950035"/>
              <a:gd name="connsiteX85" fmla="*/ 28970 w 1950038"/>
              <a:gd name="connsiteY85" fmla="*/ 1211777 h 1950035"/>
              <a:gd name="connsiteX86" fmla="*/ 12075 w 1950038"/>
              <a:gd name="connsiteY86" fmla="*/ 1128755 h 1950035"/>
              <a:gd name="connsiteX87" fmla="*/ 843216 w 1950038"/>
              <a:gd name="connsiteY87" fmla="*/ 8802 h 1950035"/>
              <a:gd name="connsiteX88" fmla="*/ 4623 w 1950038"/>
              <a:gd name="connsiteY88" fmla="*/ 879613 h 1950035"/>
              <a:gd name="connsiteX89" fmla="*/ 20181 w 1950038"/>
              <a:gd name="connsiteY89" fmla="*/ 776727 h 1950035"/>
              <a:gd name="connsiteX90" fmla="*/ 812849 w 1950038"/>
              <a:gd name="connsiteY90" fmla="*/ 13386 h 1950035"/>
              <a:gd name="connsiteX91" fmla="*/ 843216 w 1950038"/>
              <a:gd name="connsiteY91" fmla="*/ 8802 h 1950035"/>
              <a:gd name="connsiteX92" fmla="*/ 1061197 w 1950038"/>
              <a:gd name="connsiteY92" fmla="*/ 3710 h 1950035"/>
              <a:gd name="connsiteX93" fmla="*/ 1076224 w 1950038"/>
              <a:gd name="connsiteY93" fmla="*/ 5144 h 1950035"/>
              <a:gd name="connsiteX94" fmla="*/ 9655 w 1950038"/>
              <a:gd name="connsiteY94" fmla="*/ 1112686 h 1950035"/>
              <a:gd name="connsiteX95" fmla="*/ 1238 w 1950038"/>
              <a:gd name="connsiteY95" fmla="*/ 1024450 h 1950035"/>
              <a:gd name="connsiteX96" fmla="*/ 966432 w 1950038"/>
              <a:gd name="connsiteY96" fmla="*/ 0 h 1950035"/>
              <a:gd name="connsiteX97" fmla="*/ 413 w 1950038"/>
              <a:gd name="connsiteY97" fmla="*/ 1003131 h 1950035"/>
              <a:gd name="connsiteX98" fmla="*/ 0 w 1950038"/>
              <a:gd name="connsiteY98" fmla="*/ 974990 h 1950035"/>
              <a:gd name="connsiteX99" fmla="*/ 2232 w 1950038"/>
              <a:gd name="connsiteY99" fmla="*/ 908753 h 1950035"/>
              <a:gd name="connsiteX100" fmla="*/ 945478 w 1950038"/>
              <a:gd name="connsiteY100" fmla="*/ 402 h 1950035"/>
              <a:gd name="connsiteX101" fmla="*/ 966432 w 1950038"/>
              <a:gd name="connsiteY101" fmla="*/ 0 h 195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950038" h="1950035">
                <a:moveTo>
                  <a:pt x="1830827" y="1442624"/>
                </a:moveTo>
                <a:cubicBezTo>
                  <a:pt x="1804319" y="1491030"/>
                  <a:pt x="1773825" y="1536939"/>
                  <a:pt x="1739783" y="1579915"/>
                </a:cubicBezTo>
                <a:lnTo>
                  <a:pt x="1608523" y="1716219"/>
                </a:lnTo>
                <a:cubicBezTo>
                  <a:pt x="1548263" y="1767767"/>
                  <a:pt x="1481652" y="1812100"/>
                  <a:pt x="1410014" y="1847867"/>
                </a:cubicBezTo>
                <a:close/>
                <a:moveTo>
                  <a:pt x="1910383" y="1251270"/>
                </a:moveTo>
                <a:cubicBezTo>
                  <a:pt x="1905540" y="1267695"/>
                  <a:pt x="1900278" y="1283944"/>
                  <a:pt x="1894604" y="1299997"/>
                </a:cubicBezTo>
                <a:lnTo>
                  <a:pt x="1334487" y="1881633"/>
                </a:lnTo>
                <a:cubicBezTo>
                  <a:pt x="1296101" y="1896864"/>
                  <a:pt x="1256518" y="1909725"/>
                  <a:pt x="1215916" y="1920041"/>
                </a:cubicBezTo>
                <a:close/>
                <a:moveTo>
                  <a:pt x="1941236" y="1106819"/>
                </a:moveTo>
                <a:cubicBezTo>
                  <a:pt x="1939860" y="1116992"/>
                  <a:pt x="1938339" y="1127116"/>
                  <a:pt x="1936652" y="1137187"/>
                </a:cubicBezTo>
                <a:lnTo>
                  <a:pt x="1173309" y="1929855"/>
                </a:lnTo>
                <a:cubicBezTo>
                  <a:pt x="1139617" y="1936814"/>
                  <a:pt x="1105290" y="1942028"/>
                  <a:pt x="1070425" y="1945413"/>
                </a:cubicBezTo>
                <a:close/>
                <a:moveTo>
                  <a:pt x="1950038" y="983603"/>
                </a:moveTo>
                <a:cubicBezTo>
                  <a:pt x="1949978" y="990606"/>
                  <a:pt x="1949840" y="997590"/>
                  <a:pt x="1949634" y="1004557"/>
                </a:cubicBezTo>
                <a:lnTo>
                  <a:pt x="1041285" y="1947804"/>
                </a:lnTo>
                <a:cubicBezTo>
                  <a:pt x="1019392" y="1949273"/>
                  <a:pt x="997310" y="1950035"/>
                  <a:pt x="975046" y="1950035"/>
                </a:cubicBezTo>
                <a:cubicBezTo>
                  <a:pt x="965632" y="1950035"/>
                  <a:pt x="956252" y="1949886"/>
                  <a:pt x="946904" y="1949623"/>
                </a:cubicBezTo>
                <a:close/>
                <a:moveTo>
                  <a:pt x="1944896" y="873812"/>
                </a:moveTo>
                <a:cubicBezTo>
                  <a:pt x="1945410" y="878809"/>
                  <a:pt x="1945889" y="883820"/>
                  <a:pt x="1946329" y="888839"/>
                </a:cubicBezTo>
                <a:lnTo>
                  <a:pt x="925587" y="1948800"/>
                </a:lnTo>
                <a:cubicBezTo>
                  <a:pt x="895802" y="1947311"/>
                  <a:pt x="866373" y="1944483"/>
                  <a:pt x="837353" y="1940379"/>
                </a:cubicBezTo>
                <a:close/>
                <a:moveTo>
                  <a:pt x="1929343" y="774049"/>
                </a:moveTo>
                <a:cubicBezTo>
                  <a:pt x="1930106" y="777698"/>
                  <a:pt x="1930849" y="781352"/>
                  <a:pt x="1931572" y="785015"/>
                </a:cubicBezTo>
                <a:lnTo>
                  <a:pt x="821280" y="1937961"/>
                </a:lnTo>
                <a:cubicBezTo>
                  <a:pt x="793191" y="1933511"/>
                  <a:pt x="765497" y="1927862"/>
                  <a:pt x="738258" y="1921066"/>
                </a:cubicBezTo>
                <a:close/>
                <a:moveTo>
                  <a:pt x="1905402" y="682364"/>
                </a:moveTo>
                <a:cubicBezTo>
                  <a:pt x="1906247" y="685052"/>
                  <a:pt x="1907076" y="687749"/>
                  <a:pt x="1907898" y="690448"/>
                </a:cubicBezTo>
                <a:lnTo>
                  <a:pt x="725871" y="1917887"/>
                </a:lnTo>
                <a:cubicBezTo>
                  <a:pt x="699309" y="1910887"/>
                  <a:pt x="673190" y="1902797"/>
                  <a:pt x="647566" y="1893664"/>
                </a:cubicBezTo>
                <a:close/>
                <a:moveTo>
                  <a:pt x="1874331" y="597544"/>
                </a:moveTo>
                <a:cubicBezTo>
                  <a:pt x="1875173" y="599545"/>
                  <a:pt x="1876004" y="601551"/>
                  <a:pt x="1876832" y="603559"/>
                </a:cubicBezTo>
                <a:lnTo>
                  <a:pt x="637848" y="1890146"/>
                </a:lnTo>
                <a:cubicBezTo>
                  <a:pt x="612728" y="1880886"/>
                  <a:pt x="588091" y="1870628"/>
                  <a:pt x="563992" y="1859406"/>
                </a:cubicBezTo>
                <a:close/>
                <a:moveTo>
                  <a:pt x="1836981" y="518772"/>
                </a:moveTo>
                <a:cubicBezTo>
                  <a:pt x="1837782" y="520283"/>
                  <a:pt x="1838577" y="521796"/>
                  <a:pt x="1839370" y="523312"/>
                </a:cubicBezTo>
                <a:lnTo>
                  <a:pt x="556238" y="1855742"/>
                </a:lnTo>
                <a:cubicBezTo>
                  <a:pt x="532515" y="1844440"/>
                  <a:pt x="509318" y="1832212"/>
                  <a:pt x="486699" y="1819097"/>
                </a:cubicBezTo>
                <a:close/>
                <a:moveTo>
                  <a:pt x="1793918" y="445505"/>
                </a:moveTo>
                <a:cubicBezTo>
                  <a:pt x="1794674" y="446672"/>
                  <a:pt x="1795440" y="447833"/>
                  <a:pt x="1796191" y="449005"/>
                </a:cubicBezTo>
                <a:lnTo>
                  <a:pt x="480350" y="1815396"/>
                </a:lnTo>
                <a:cubicBezTo>
                  <a:pt x="458012" y="1802218"/>
                  <a:pt x="436252" y="1788165"/>
                  <a:pt x="415102" y="1773303"/>
                </a:cubicBezTo>
                <a:close/>
                <a:moveTo>
                  <a:pt x="1745512" y="377376"/>
                </a:moveTo>
                <a:cubicBezTo>
                  <a:pt x="1746245" y="378317"/>
                  <a:pt x="1746979" y="379258"/>
                  <a:pt x="1747706" y="380202"/>
                </a:cubicBezTo>
                <a:lnTo>
                  <a:pt x="409766" y="1769542"/>
                </a:lnTo>
                <a:cubicBezTo>
                  <a:pt x="388823" y="1754614"/>
                  <a:pt x="368504" y="1738874"/>
                  <a:pt x="348835" y="1722378"/>
                </a:cubicBezTo>
                <a:close/>
                <a:moveTo>
                  <a:pt x="1691990" y="314177"/>
                </a:moveTo>
                <a:cubicBezTo>
                  <a:pt x="1692733" y="314980"/>
                  <a:pt x="1693477" y="315786"/>
                  <a:pt x="1694216" y="316596"/>
                </a:cubicBezTo>
                <a:lnTo>
                  <a:pt x="344204" y="1718476"/>
                </a:lnTo>
                <a:cubicBezTo>
                  <a:pt x="324686" y="1701899"/>
                  <a:pt x="305834" y="1684567"/>
                  <a:pt x="287684" y="1666526"/>
                </a:cubicBezTo>
                <a:close/>
                <a:moveTo>
                  <a:pt x="1633444" y="255819"/>
                </a:moveTo>
                <a:cubicBezTo>
                  <a:pt x="1634251" y="256559"/>
                  <a:pt x="1635056" y="257302"/>
                  <a:pt x="1635863" y="258045"/>
                </a:cubicBezTo>
                <a:lnTo>
                  <a:pt x="283510" y="1662352"/>
                </a:lnTo>
                <a:cubicBezTo>
                  <a:pt x="265470" y="1644201"/>
                  <a:pt x="248136" y="1625349"/>
                  <a:pt x="231563" y="1605831"/>
                </a:cubicBezTo>
                <a:close/>
                <a:moveTo>
                  <a:pt x="1569835" y="202331"/>
                </a:moveTo>
                <a:cubicBezTo>
                  <a:pt x="1570778" y="203057"/>
                  <a:pt x="1571719" y="203792"/>
                  <a:pt x="1572660" y="204524"/>
                </a:cubicBezTo>
                <a:lnTo>
                  <a:pt x="227657" y="1601202"/>
                </a:lnTo>
                <a:cubicBezTo>
                  <a:pt x="211161" y="1581535"/>
                  <a:pt x="195421" y="1561214"/>
                  <a:pt x="180493" y="1540270"/>
                </a:cubicBezTo>
                <a:close/>
                <a:moveTo>
                  <a:pt x="1501032" y="153848"/>
                </a:moveTo>
                <a:cubicBezTo>
                  <a:pt x="1502204" y="154599"/>
                  <a:pt x="1503366" y="155364"/>
                  <a:pt x="1504532" y="156121"/>
                </a:cubicBezTo>
                <a:lnTo>
                  <a:pt x="176731" y="1534934"/>
                </a:lnTo>
                <a:cubicBezTo>
                  <a:pt x="161869" y="1513784"/>
                  <a:pt x="147819" y="1492024"/>
                  <a:pt x="134641" y="1469688"/>
                </a:cubicBezTo>
                <a:close/>
                <a:moveTo>
                  <a:pt x="507414" y="119212"/>
                </a:moveTo>
                <a:lnTo>
                  <a:pt x="102168" y="540025"/>
                </a:lnTo>
                <a:cubicBezTo>
                  <a:pt x="137935" y="468386"/>
                  <a:pt x="182268" y="401772"/>
                  <a:pt x="233816" y="341515"/>
                </a:cubicBezTo>
                <a:lnTo>
                  <a:pt x="370122" y="210255"/>
                </a:lnTo>
                <a:cubicBezTo>
                  <a:pt x="413099" y="176213"/>
                  <a:pt x="459008" y="145719"/>
                  <a:pt x="507414" y="119212"/>
                </a:cubicBezTo>
                <a:close/>
                <a:moveTo>
                  <a:pt x="1426726" y="110665"/>
                </a:moveTo>
                <a:cubicBezTo>
                  <a:pt x="1428242" y="111457"/>
                  <a:pt x="1429756" y="112253"/>
                  <a:pt x="1431267" y="113053"/>
                </a:cubicBezTo>
                <a:lnTo>
                  <a:pt x="130941" y="1463336"/>
                </a:lnTo>
                <a:cubicBezTo>
                  <a:pt x="117826" y="1440717"/>
                  <a:pt x="105594" y="1417523"/>
                  <a:pt x="94293" y="1393797"/>
                </a:cubicBezTo>
                <a:close/>
                <a:moveTo>
                  <a:pt x="1346476" y="73204"/>
                </a:moveTo>
                <a:cubicBezTo>
                  <a:pt x="1348486" y="74032"/>
                  <a:pt x="1350491" y="74863"/>
                  <a:pt x="1352492" y="75705"/>
                </a:cubicBezTo>
                <a:lnTo>
                  <a:pt x="90629" y="1386047"/>
                </a:lnTo>
                <a:cubicBezTo>
                  <a:pt x="79411" y="1361947"/>
                  <a:pt x="69149" y="1337308"/>
                  <a:pt x="59890" y="1312188"/>
                </a:cubicBezTo>
                <a:close/>
                <a:moveTo>
                  <a:pt x="1259591" y="42137"/>
                </a:moveTo>
                <a:cubicBezTo>
                  <a:pt x="1262290" y="42960"/>
                  <a:pt x="1264987" y="43788"/>
                  <a:pt x="1267675" y="44633"/>
                </a:cubicBezTo>
                <a:lnTo>
                  <a:pt x="56375" y="1302469"/>
                </a:lnTo>
                <a:cubicBezTo>
                  <a:pt x="47240" y="1276846"/>
                  <a:pt x="39150" y="1250729"/>
                  <a:pt x="32152" y="1224164"/>
                </a:cubicBezTo>
                <a:close/>
                <a:moveTo>
                  <a:pt x="698766" y="39655"/>
                </a:moveTo>
                <a:lnTo>
                  <a:pt x="29995" y="734118"/>
                </a:lnTo>
                <a:cubicBezTo>
                  <a:pt x="40311" y="693519"/>
                  <a:pt x="53173" y="653933"/>
                  <a:pt x="68403" y="615547"/>
                </a:cubicBezTo>
                <a:lnTo>
                  <a:pt x="650038" y="55433"/>
                </a:lnTo>
                <a:cubicBezTo>
                  <a:pt x="666092" y="49759"/>
                  <a:pt x="682338" y="44498"/>
                  <a:pt x="698766" y="39655"/>
                </a:cubicBezTo>
                <a:close/>
                <a:moveTo>
                  <a:pt x="1165023" y="18463"/>
                </a:moveTo>
                <a:cubicBezTo>
                  <a:pt x="1168685" y="19184"/>
                  <a:pt x="1172342" y="19927"/>
                  <a:pt x="1175988" y="20692"/>
                </a:cubicBezTo>
                <a:lnTo>
                  <a:pt x="28970" y="1211777"/>
                </a:lnTo>
                <a:cubicBezTo>
                  <a:pt x="22174" y="1184538"/>
                  <a:pt x="16527" y="1156844"/>
                  <a:pt x="12075" y="1128755"/>
                </a:cubicBezTo>
                <a:close/>
                <a:moveTo>
                  <a:pt x="843216" y="8802"/>
                </a:moveTo>
                <a:lnTo>
                  <a:pt x="4623" y="879613"/>
                </a:lnTo>
                <a:cubicBezTo>
                  <a:pt x="8010" y="844749"/>
                  <a:pt x="13222" y="810418"/>
                  <a:pt x="20181" y="776727"/>
                </a:cubicBezTo>
                <a:lnTo>
                  <a:pt x="812849" y="13386"/>
                </a:lnTo>
                <a:cubicBezTo>
                  <a:pt x="822920" y="11699"/>
                  <a:pt x="833044" y="10178"/>
                  <a:pt x="843216" y="8802"/>
                </a:cubicBezTo>
                <a:close/>
                <a:moveTo>
                  <a:pt x="1061197" y="3710"/>
                </a:moveTo>
                <a:cubicBezTo>
                  <a:pt x="1066216" y="4150"/>
                  <a:pt x="1071227" y="4629"/>
                  <a:pt x="1076224" y="5144"/>
                </a:cubicBezTo>
                <a:lnTo>
                  <a:pt x="9655" y="1112686"/>
                </a:lnTo>
                <a:cubicBezTo>
                  <a:pt x="5553" y="1083664"/>
                  <a:pt x="2726" y="1054234"/>
                  <a:pt x="1238" y="1024450"/>
                </a:cubicBezTo>
                <a:close/>
                <a:moveTo>
                  <a:pt x="966432" y="0"/>
                </a:moveTo>
                <a:lnTo>
                  <a:pt x="413" y="1003131"/>
                </a:lnTo>
                <a:cubicBezTo>
                  <a:pt x="148" y="993783"/>
                  <a:pt x="0" y="984403"/>
                  <a:pt x="0" y="974990"/>
                </a:cubicBezTo>
                <a:cubicBezTo>
                  <a:pt x="0" y="952728"/>
                  <a:pt x="762" y="930643"/>
                  <a:pt x="2232" y="908753"/>
                </a:cubicBezTo>
                <a:lnTo>
                  <a:pt x="945478" y="402"/>
                </a:lnTo>
                <a:cubicBezTo>
                  <a:pt x="952445" y="195"/>
                  <a:pt x="959429" y="60"/>
                  <a:pt x="966432" y="0"/>
                </a:cubicBezTo>
                <a:close/>
              </a:path>
            </a:pathLst>
          </a:custGeom>
          <a:solidFill>
            <a:schemeClr val="accent1">
              <a:lumMod val="20000"/>
              <a:lumOff val="80000"/>
            </a:schemeClr>
          </a:solidFill>
          <a:ln w="4838" cap="flat">
            <a:noFill/>
            <a:prstDash val="solid"/>
            <a:miter/>
          </a:ln>
        </p:spPr>
        <p:txBody>
          <a:bodyPr wrap="square" rtlCol="0" anchor="ctr">
            <a:noAutofit/>
          </a:bodyPr>
          <a:lstStyle/>
          <a:p>
            <a:endParaRPr lang="en-US">
              <a:solidFill>
                <a:schemeClr val="tx2"/>
              </a:solidFill>
            </a:endParaRPr>
          </a:p>
        </p:txBody>
      </p:sp>
      <p:sp>
        <p:nvSpPr>
          <p:cNvPr id="2" name="Title 1"/>
          <p:cNvSpPr>
            <a:spLocks noGrp="1"/>
          </p:cNvSpPr>
          <p:nvPr>
            <p:ph type="ctrTitle"/>
          </p:nvPr>
        </p:nvSpPr>
        <p:spPr>
          <a:xfrm>
            <a:off x="0" y="914400"/>
            <a:ext cx="4876800" cy="3810000"/>
          </a:xfrm>
        </p:spPr>
        <p:txBody>
          <a:bodyPr anchor="ctr"/>
          <a:lstStyle>
            <a:lvl1pPr algn="ctr">
              <a:lnSpc>
                <a:spcPct val="100000"/>
              </a:lnSpc>
              <a:defRPr sz="6000" b="1">
                <a:solidFill>
                  <a:schemeClr val="accent2"/>
                </a:solidFill>
                <a:effectLst>
                  <a:outerShdw blurRad="38100" dist="38100" dir="2700000" algn="tl">
                    <a:srgbClr val="000000">
                      <a:alpha val="43137"/>
                    </a:srgbClr>
                  </a:outerShdw>
                </a:effectLst>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706438" y="4914900"/>
            <a:ext cx="4711700" cy="1257300"/>
          </a:xfrm>
        </p:spPr>
        <p:txBody>
          <a:bodyPr anchor="ctr">
            <a:normAutofit/>
          </a:bodyPr>
          <a:lstStyle>
            <a:lvl1pPr marL="0" indent="0" algn="l">
              <a:lnSpc>
                <a:spcPct val="100000"/>
              </a:lnSpc>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533222FB-C955-4AD4-9435-9A5B5007D973}" type="datetimeFigureOut">
              <a:rPr lang="es-CO" smtClean="0"/>
              <a:t>19/10/2023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275979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533222FB-C955-4AD4-9435-9A5B5007D973}" type="datetimeFigureOut">
              <a:rPr lang="es-CO" smtClean="0"/>
              <a:t>19/10/2023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3713711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533222FB-C955-4AD4-9435-9A5B5007D973}" type="datetimeFigureOut">
              <a:rPr lang="es-CO" smtClean="0"/>
              <a:t>19/10/2023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3593827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222FB-C955-4AD4-9435-9A5B5007D973}" type="datetimeFigureOut">
              <a:rPr lang="es-CO" smtClean="0"/>
              <a:t>19/10/2023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3039170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33222FB-C955-4AD4-9435-9A5B5007D973}" type="datetimeFigureOut">
              <a:rPr lang="es-CO" smtClean="0"/>
              <a:t>19/10/2023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112384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33222FB-C955-4AD4-9435-9A5B5007D973}" type="datetimeFigureOut">
              <a:rPr lang="es-CO" smtClean="0"/>
              <a:t>19/10/2023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547807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33222FB-C955-4AD4-9435-9A5B5007D973}" type="datetimeFigureOut">
              <a:rPr lang="es-CO" smtClean="0"/>
              <a:t>19/10/2023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29322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33222FB-C955-4AD4-9435-9A5B5007D973}" type="datetimeFigureOut">
              <a:rPr lang="es-CO" smtClean="0"/>
              <a:t>19/10/2023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3926740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849831-6E2C-4B01-9977-AFE16EE62096}"/>
              </a:ext>
            </a:extLst>
          </p:cNvPr>
          <p:cNvSpPr>
            <a:spLocks noGrp="1"/>
          </p:cNvSpPr>
          <p:nvPr>
            <p:ph type="pic" sz="quarter" idx="13"/>
          </p:nvPr>
        </p:nvSpPr>
        <p:spPr>
          <a:xfrm>
            <a:off x="0" y="1924240"/>
            <a:ext cx="7851000" cy="3672841"/>
          </a:xfrm>
          <a:custGeom>
            <a:avLst/>
            <a:gdLst>
              <a:gd name="connsiteX0" fmla="*/ 0 w 7851000"/>
              <a:gd name="connsiteY0" fmla="*/ 0 h 3672841"/>
              <a:gd name="connsiteX1" fmla="*/ 6002365 w 7851000"/>
              <a:gd name="connsiteY1" fmla="*/ 0 h 3672841"/>
              <a:gd name="connsiteX2" fmla="*/ 6187439 w 7851000"/>
              <a:gd name="connsiteY2" fmla="*/ 185187 h 3672841"/>
              <a:gd name="connsiteX3" fmla="*/ 7851000 w 7851000"/>
              <a:gd name="connsiteY3" fmla="*/ 1849762 h 3672841"/>
              <a:gd name="connsiteX4" fmla="*/ 6187439 w 7851000"/>
              <a:gd name="connsiteY4" fmla="*/ 3512309 h 3672841"/>
              <a:gd name="connsiteX5" fmla="*/ 6187439 w 7851000"/>
              <a:gd name="connsiteY5" fmla="*/ 3512311 h 3672841"/>
              <a:gd name="connsiteX6" fmla="*/ 6026811 w 7851000"/>
              <a:gd name="connsiteY6" fmla="*/ 3672841 h 3672841"/>
              <a:gd name="connsiteX7" fmla="*/ 0 w 7851000"/>
              <a:gd name="connsiteY7" fmla="*/ 3672841 h 367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1000" h="3672841">
                <a:moveTo>
                  <a:pt x="0" y="0"/>
                </a:moveTo>
                <a:lnTo>
                  <a:pt x="6002365" y="0"/>
                </a:lnTo>
                <a:lnTo>
                  <a:pt x="6187439" y="185187"/>
                </a:lnTo>
                <a:lnTo>
                  <a:pt x="7851000" y="1849762"/>
                </a:lnTo>
                <a:lnTo>
                  <a:pt x="6187439" y="3512309"/>
                </a:lnTo>
                <a:lnTo>
                  <a:pt x="6187439" y="3512311"/>
                </a:lnTo>
                <a:lnTo>
                  <a:pt x="6026811" y="3672841"/>
                </a:lnTo>
                <a:lnTo>
                  <a:pt x="0" y="3672841"/>
                </a:lnTo>
                <a:close/>
              </a:path>
            </a:pathLst>
          </a:custGeom>
        </p:spPr>
        <p:txBody>
          <a:bodyPr wrap="square">
            <a:noAutofit/>
          </a:bodyPr>
          <a:lstStyle/>
          <a:p>
            <a:r>
              <a:rPr lang="es-ES"/>
              <a:t>Haga clic en el icono para agregar una imagen</a:t>
            </a:r>
            <a:endParaRPr lang="en-IN"/>
          </a:p>
        </p:txBody>
      </p:sp>
      <p:sp>
        <p:nvSpPr>
          <p:cNvPr id="3" name="Date Placeholder 2">
            <a:extLst>
              <a:ext uri="{FF2B5EF4-FFF2-40B4-BE49-F238E27FC236}">
                <a16:creationId xmlns:a16="http://schemas.microsoft.com/office/drawing/2014/main" id="{C8A0150A-68E6-4110-A7DA-D15B7E24E9D4}"/>
              </a:ext>
            </a:extLst>
          </p:cNvPr>
          <p:cNvSpPr>
            <a:spLocks noGrp="1"/>
          </p:cNvSpPr>
          <p:nvPr>
            <p:ph type="dt" sz="half" idx="10"/>
          </p:nvPr>
        </p:nvSpPr>
        <p:spPr/>
        <p:txBody>
          <a:bodyPr/>
          <a:lstStyle/>
          <a:p>
            <a:fld id="{533222FB-C955-4AD4-9435-9A5B5007D973}" type="datetimeFigureOut">
              <a:rPr lang="es-CO" smtClean="0"/>
              <a:t>19/10/2023</a:t>
            </a:fld>
            <a:endParaRPr lang="es-CO"/>
          </a:p>
        </p:txBody>
      </p:sp>
      <p:sp>
        <p:nvSpPr>
          <p:cNvPr id="4" name="Footer Placeholder 3">
            <a:extLst>
              <a:ext uri="{FF2B5EF4-FFF2-40B4-BE49-F238E27FC236}">
                <a16:creationId xmlns:a16="http://schemas.microsoft.com/office/drawing/2014/main" id="{2ABC2EA4-55C9-4B40-83EF-C8FBE9BE248E}"/>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0C61F2FF-9BF0-4F9D-990C-A001C693894A}"/>
              </a:ext>
            </a:extLst>
          </p:cNvPr>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2574141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3222FB-C955-4AD4-9435-9A5B5007D973}" type="datetimeFigureOut">
              <a:rPr lang="es-CO" smtClean="0"/>
              <a:t>19/10/2023</a:t>
            </a:fld>
            <a:endParaRPr lang="es-CO"/>
          </a:p>
        </p:txBody>
      </p:sp>
      <p:sp>
        <p:nvSpPr>
          <p:cNvPr id="5" name="Footer Placeholder 4"/>
          <p:cNvSpPr>
            <a:spLocks noGrp="1"/>
          </p:cNvSpPr>
          <p:nvPr>
            <p:ph type="ftr" sz="quarter" idx="11"/>
          </p:nvPr>
        </p:nvSpPr>
        <p:spPr/>
        <p:txBody>
          <a:bodyPr/>
          <a:lstStyle/>
          <a:p>
            <a:endParaRPr lang="es-CO"/>
          </a:p>
        </p:txBody>
      </p:sp>
      <p:sp>
        <p:nvSpPr>
          <p:cNvPr id="9" name="Text Placeholder 2">
            <a:extLst>
              <a:ext uri="{FF2B5EF4-FFF2-40B4-BE49-F238E27FC236}">
                <a16:creationId xmlns:a16="http://schemas.microsoft.com/office/drawing/2014/main" id="{2F937101-6227-4510-875E-6D7FE7C2A347}"/>
              </a:ext>
            </a:extLst>
          </p:cNvPr>
          <p:cNvSpPr>
            <a:spLocks noGrp="1"/>
          </p:cNvSpPr>
          <p:nvPr>
            <p:ph idx="1"/>
          </p:nvPr>
        </p:nvSpPr>
        <p:spPr>
          <a:xfrm>
            <a:off x="525971" y="1052513"/>
            <a:ext cx="11150092" cy="542634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itle Placeholder 1">
            <a:extLst>
              <a:ext uri="{FF2B5EF4-FFF2-40B4-BE49-F238E27FC236}">
                <a16:creationId xmlns:a16="http://schemas.microsoft.com/office/drawing/2014/main" id="{91A9B4D9-9DBB-4EEF-A120-24B3CF9A1E0F}"/>
              </a:ext>
            </a:extLst>
          </p:cNvPr>
          <p:cNvSpPr>
            <a:spLocks noGrp="1"/>
          </p:cNvSpPr>
          <p:nvPr>
            <p:ph type="title"/>
          </p:nvPr>
        </p:nvSpPr>
        <p:spPr>
          <a:xfrm>
            <a:off x="525971" y="200962"/>
            <a:ext cx="11150092" cy="550654"/>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
        <p:nvSpPr>
          <p:cNvPr id="11" name="Slide Number Placeholder 5">
            <a:extLst>
              <a:ext uri="{FF2B5EF4-FFF2-40B4-BE49-F238E27FC236}">
                <a16:creationId xmlns:a16="http://schemas.microsoft.com/office/drawing/2014/main" id="{275AD653-FB6A-4C5B-95A5-883D4645D915}"/>
              </a:ext>
            </a:extLst>
          </p:cNvPr>
          <p:cNvSpPr>
            <a:spLocks noGrp="1"/>
          </p:cNvSpPr>
          <p:nvPr>
            <p:ph type="sldNum" sz="quarter" idx="4"/>
          </p:nvPr>
        </p:nvSpPr>
        <p:spPr>
          <a:xfrm>
            <a:off x="11673588" y="6421592"/>
            <a:ext cx="503663" cy="365125"/>
          </a:xfrm>
          <a:prstGeom prst="rect">
            <a:avLst/>
          </a:prstGeom>
        </p:spPr>
        <p:txBody>
          <a:bodyPr vert="horz" lIns="91440" tIns="45720" rIns="91440" bIns="45720" rtlCol="0" anchor="ctr"/>
          <a:lstStyle>
            <a:lvl1pPr algn="ctr">
              <a:defRPr sz="1200">
                <a:solidFill>
                  <a:schemeClr val="accent1"/>
                </a:solidFill>
                <a:latin typeface="Mangal" panose="02040503050203030202" pitchFamily="18" charset="0"/>
                <a:cs typeface="Mangal" panose="02040503050203030202" pitchFamily="18" charset="0"/>
              </a:defRPr>
            </a:lvl1pPr>
          </a:lstStyle>
          <a:p>
            <a:fld id="{35680457-BA6E-4119-B3A5-1FB163962D98}" type="slidenum">
              <a:rPr lang="es-CO" smtClean="0"/>
              <a:t>‹Nº›</a:t>
            </a:fld>
            <a:endParaRPr lang="es-CO"/>
          </a:p>
        </p:txBody>
      </p:sp>
    </p:spTree>
    <p:extLst>
      <p:ext uri="{BB962C8B-B14F-4D97-AF65-F5344CB8AC3E}">
        <p14:creationId xmlns:p14="http://schemas.microsoft.com/office/powerpoint/2010/main" val="3989949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8A0150A-68E6-4110-A7DA-D15B7E24E9D4}"/>
              </a:ext>
            </a:extLst>
          </p:cNvPr>
          <p:cNvSpPr>
            <a:spLocks noGrp="1"/>
          </p:cNvSpPr>
          <p:nvPr>
            <p:ph type="dt" sz="half" idx="10"/>
          </p:nvPr>
        </p:nvSpPr>
        <p:spPr/>
        <p:txBody>
          <a:bodyPr/>
          <a:lstStyle/>
          <a:p>
            <a:fld id="{533222FB-C955-4AD4-9435-9A5B5007D973}" type="datetimeFigureOut">
              <a:rPr lang="es-CO" smtClean="0"/>
              <a:t>19/10/2023</a:t>
            </a:fld>
            <a:endParaRPr lang="es-CO"/>
          </a:p>
        </p:txBody>
      </p:sp>
      <p:sp>
        <p:nvSpPr>
          <p:cNvPr id="4" name="Footer Placeholder 3">
            <a:extLst>
              <a:ext uri="{FF2B5EF4-FFF2-40B4-BE49-F238E27FC236}">
                <a16:creationId xmlns:a16="http://schemas.microsoft.com/office/drawing/2014/main" id="{2ABC2EA4-55C9-4B40-83EF-C8FBE9BE248E}"/>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0C61F2FF-9BF0-4F9D-990C-A001C693894A}"/>
              </a:ext>
            </a:extLst>
          </p:cNvPr>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34775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7EB4DA1-EC4B-48A5-974E-B3444396F994}"/>
              </a:ext>
            </a:extLst>
          </p:cNvPr>
          <p:cNvSpPr>
            <a:spLocks noGrp="1"/>
          </p:cNvSpPr>
          <p:nvPr>
            <p:ph type="pic" sz="quarter" idx="13"/>
          </p:nvPr>
        </p:nvSpPr>
        <p:spPr>
          <a:xfrm>
            <a:off x="0" y="0"/>
            <a:ext cx="3200400" cy="6858000"/>
          </a:xfrm>
          <a:custGeom>
            <a:avLst/>
            <a:gdLst>
              <a:gd name="connsiteX0" fmla="*/ 0 w 3200400"/>
              <a:gd name="connsiteY0" fmla="*/ 0 h 6858000"/>
              <a:gd name="connsiteX1" fmla="*/ 3200400 w 3200400"/>
              <a:gd name="connsiteY1" fmla="*/ 0 h 6858000"/>
              <a:gd name="connsiteX2" fmla="*/ 3200400 w 3200400"/>
              <a:gd name="connsiteY2" fmla="*/ 6858000 h 6858000"/>
              <a:gd name="connsiteX3" fmla="*/ 0 w 3200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200400" h="6858000">
                <a:moveTo>
                  <a:pt x="0" y="0"/>
                </a:moveTo>
                <a:lnTo>
                  <a:pt x="3200400" y="0"/>
                </a:lnTo>
                <a:lnTo>
                  <a:pt x="3200400" y="6858000"/>
                </a:lnTo>
                <a:lnTo>
                  <a:pt x="0" y="6858000"/>
                </a:lnTo>
                <a:close/>
              </a:path>
            </a:pathLst>
          </a:custGeom>
        </p:spPr>
        <p:txBody>
          <a:bodyPr wrap="square">
            <a:noAutofit/>
          </a:bodyPr>
          <a:lstStyle/>
          <a:p>
            <a:r>
              <a:rPr lang="es-ES"/>
              <a:t>Haga clic en el icono para agregar una imagen</a:t>
            </a:r>
            <a:endParaRPr lang="en-US"/>
          </a:p>
        </p:txBody>
      </p:sp>
      <p:sp>
        <p:nvSpPr>
          <p:cNvPr id="3" name="Date Placeholder 2">
            <a:extLst>
              <a:ext uri="{FF2B5EF4-FFF2-40B4-BE49-F238E27FC236}">
                <a16:creationId xmlns:a16="http://schemas.microsoft.com/office/drawing/2014/main" id="{C3AB8D81-C649-4FDC-B11C-C508A70FAA18}"/>
              </a:ext>
            </a:extLst>
          </p:cNvPr>
          <p:cNvSpPr>
            <a:spLocks noGrp="1"/>
          </p:cNvSpPr>
          <p:nvPr>
            <p:ph type="dt" sz="half" idx="10"/>
          </p:nvPr>
        </p:nvSpPr>
        <p:spPr/>
        <p:txBody>
          <a:bodyPr/>
          <a:lstStyle/>
          <a:p>
            <a:fld id="{533222FB-C955-4AD4-9435-9A5B5007D973}" type="datetimeFigureOut">
              <a:rPr lang="es-CO" smtClean="0"/>
              <a:t>19/10/2023</a:t>
            </a:fld>
            <a:endParaRPr lang="es-CO"/>
          </a:p>
        </p:txBody>
      </p:sp>
      <p:sp>
        <p:nvSpPr>
          <p:cNvPr id="4" name="Footer Placeholder 3">
            <a:extLst>
              <a:ext uri="{FF2B5EF4-FFF2-40B4-BE49-F238E27FC236}">
                <a16:creationId xmlns:a16="http://schemas.microsoft.com/office/drawing/2014/main" id="{1DB80347-F1F6-4D03-A691-191E9E077413}"/>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12A06B05-E6AF-471B-980E-D089BA3CE9D4}"/>
              </a:ext>
            </a:extLst>
          </p:cNvPr>
          <p:cNvSpPr>
            <a:spLocks noGrp="1"/>
          </p:cNvSpPr>
          <p:nvPr>
            <p:ph type="sldNum" sz="quarter" idx="12"/>
          </p:nvPr>
        </p:nvSpPr>
        <p:spPr/>
        <p:txBody>
          <a:bodyPr/>
          <a:lstStyle/>
          <a:p>
            <a:fld id="{35680457-BA6E-4119-B3A5-1FB163962D98}" type="slidenum">
              <a:rPr lang="es-CO" smtClean="0"/>
              <a:t>‹Nº›</a:t>
            </a:fld>
            <a:endParaRPr lang="es-CO"/>
          </a:p>
        </p:txBody>
      </p:sp>
      <p:sp>
        <p:nvSpPr>
          <p:cNvPr id="12" name="Title Placeholder 1">
            <a:extLst>
              <a:ext uri="{FF2B5EF4-FFF2-40B4-BE49-F238E27FC236}">
                <a16:creationId xmlns:a16="http://schemas.microsoft.com/office/drawing/2014/main" id="{00E52A71-C4AE-43B2-8E6B-EF46A8D6055F}"/>
              </a:ext>
            </a:extLst>
          </p:cNvPr>
          <p:cNvSpPr>
            <a:spLocks noGrp="1"/>
          </p:cNvSpPr>
          <p:nvPr>
            <p:ph type="title"/>
          </p:nvPr>
        </p:nvSpPr>
        <p:spPr>
          <a:xfrm rot="16200000">
            <a:off x="-2814771" y="3106113"/>
            <a:ext cx="6712565" cy="474306"/>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Tree>
    <p:extLst>
      <p:ext uri="{BB962C8B-B14F-4D97-AF65-F5344CB8AC3E}">
        <p14:creationId xmlns:p14="http://schemas.microsoft.com/office/powerpoint/2010/main" val="2321475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71DA-B146-459B-8D61-B287D5E8BB7B}"/>
              </a:ext>
            </a:extLst>
          </p:cNvPr>
          <p:cNvSpPr>
            <a:spLocks noGrp="1"/>
          </p:cNvSpPr>
          <p:nvPr>
            <p:ph type="title"/>
          </p:nvPr>
        </p:nvSpPr>
        <p:spPr/>
        <p:txBody>
          <a:bodyPr/>
          <a:lstStyle/>
          <a:p>
            <a:r>
              <a:rPr lang="es-ES"/>
              <a:t>Haga clic para modificar el estilo de título del patrón</a:t>
            </a:r>
            <a:endParaRPr lang="en-IN"/>
          </a:p>
        </p:txBody>
      </p:sp>
      <p:sp>
        <p:nvSpPr>
          <p:cNvPr id="3" name="Date Placeholder 2">
            <a:extLst>
              <a:ext uri="{FF2B5EF4-FFF2-40B4-BE49-F238E27FC236}">
                <a16:creationId xmlns:a16="http://schemas.microsoft.com/office/drawing/2014/main" id="{3147A730-2903-4A17-BD10-B8077AFB2CF4}"/>
              </a:ext>
            </a:extLst>
          </p:cNvPr>
          <p:cNvSpPr>
            <a:spLocks noGrp="1"/>
          </p:cNvSpPr>
          <p:nvPr>
            <p:ph type="dt" sz="half" idx="10"/>
          </p:nvPr>
        </p:nvSpPr>
        <p:spPr/>
        <p:txBody>
          <a:bodyPr/>
          <a:lstStyle/>
          <a:p>
            <a:fld id="{533222FB-C955-4AD4-9435-9A5B5007D973}" type="datetimeFigureOut">
              <a:rPr lang="es-CO" smtClean="0"/>
              <a:t>19/10/2023</a:t>
            </a:fld>
            <a:endParaRPr lang="es-CO"/>
          </a:p>
        </p:txBody>
      </p:sp>
      <p:sp>
        <p:nvSpPr>
          <p:cNvPr id="4" name="Footer Placeholder 3">
            <a:extLst>
              <a:ext uri="{FF2B5EF4-FFF2-40B4-BE49-F238E27FC236}">
                <a16:creationId xmlns:a16="http://schemas.microsoft.com/office/drawing/2014/main" id="{C118EFD4-7C2F-4A44-BA05-8A1BB52CCED5}"/>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2A5648F1-CCD3-4E80-9846-CB2F556F563C}"/>
              </a:ext>
            </a:extLst>
          </p:cNvPr>
          <p:cNvSpPr>
            <a:spLocks noGrp="1"/>
          </p:cNvSpPr>
          <p:nvPr>
            <p:ph type="sldNum" sz="quarter" idx="12"/>
          </p:nvPr>
        </p:nvSpPr>
        <p:spPr/>
        <p:txBody>
          <a:bodyPr/>
          <a:lstStyle/>
          <a:p>
            <a:fld id="{35680457-BA6E-4119-B3A5-1FB163962D98}" type="slidenum">
              <a:rPr lang="es-CO" smtClean="0"/>
              <a:t>‹Nº›</a:t>
            </a:fld>
            <a:endParaRPr lang="es-CO"/>
          </a:p>
        </p:txBody>
      </p:sp>
      <p:sp>
        <p:nvSpPr>
          <p:cNvPr id="12" name="Picture Placeholder 11">
            <a:extLst>
              <a:ext uri="{FF2B5EF4-FFF2-40B4-BE49-F238E27FC236}">
                <a16:creationId xmlns:a16="http://schemas.microsoft.com/office/drawing/2014/main" id="{A53DE1B2-4CA7-432E-918C-870FB6B27883}"/>
              </a:ext>
            </a:extLst>
          </p:cNvPr>
          <p:cNvSpPr>
            <a:spLocks noGrp="1"/>
          </p:cNvSpPr>
          <p:nvPr>
            <p:ph type="pic" sz="quarter" idx="13"/>
          </p:nvPr>
        </p:nvSpPr>
        <p:spPr>
          <a:xfrm>
            <a:off x="515938" y="1422400"/>
            <a:ext cx="2722562" cy="2654300"/>
          </a:xfrm>
          <a:custGeom>
            <a:avLst/>
            <a:gdLst>
              <a:gd name="connsiteX0" fmla="*/ 0 w 2722562"/>
              <a:gd name="connsiteY0" fmla="*/ 0 h 2654300"/>
              <a:gd name="connsiteX1" fmla="*/ 2722562 w 2722562"/>
              <a:gd name="connsiteY1" fmla="*/ 0 h 2654300"/>
              <a:gd name="connsiteX2" fmla="*/ 2722562 w 2722562"/>
              <a:gd name="connsiteY2" fmla="*/ 2654300 h 2654300"/>
              <a:gd name="connsiteX3" fmla="*/ 0 w 2722562"/>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2722562" h="2654300">
                <a:moveTo>
                  <a:pt x="0" y="0"/>
                </a:moveTo>
                <a:lnTo>
                  <a:pt x="2722562" y="0"/>
                </a:lnTo>
                <a:lnTo>
                  <a:pt x="2722562" y="2654300"/>
                </a:lnTo>
                <a:lnTo>
                  <a:pt x="0" y="2654300"/>
                </a:lnTo>
                <a:close/>
              </a:path>
            </a:pathLst>
          </a:custGeom>
        </p:spPr>
        <p:txBody>
          <a:bodyPr wrap="square">
            <a:noAutofit/>
          </a:bodyPr>
          <a:lstStyle/>
          <a:p>
            <a:r>
              <a:rPr lang="es-ES"/>
              <a:t>Haga clic en el icono para agregar una imagen</a:t>
            </a:r>
            <a:endParaRPr lang="en-IN"/>
          </a:p>
        </p:txBody>
      </p:sp>
      <p:sp>
        <p:nvSpPr>
          <p:cNvPr id="13" name="Picture Placeholder 12">
            <a:extLst>
              <a:ext uri="{FF2B5EF4-FFF2-40B4-BE49-F238E27FC236}">
                <a16:creationId xmlns:a16="http://schemas.microsoft.com/office/drawing/2014/main" id="{C936667F-B3F5-4124-8280-E710463098C2}"/>
              </a:ext>
            </a:extLst>
          </p:cNvPr>
          <p:cNvSpPr>
            <a:spLocks noGrp="1"/>
          </p:cNvSpPr>
          <p:nvPr>
            <p:ph type="pic" sz="quarter" idx="14"/>
          </p:nvPr>
        </p:nvSpPr>
        <p:spPr>
          <a:xfrm>
            <a:off x="3367617" y="1422400"/>
            <a:ext cx="2722562" cy="2654300"/>
          </a:xfrm>
          <a:custGeom>
            <a:avLst/>
            <a:gdLst>
              <a:gd name="connsiteX0" fmla="*/ 0 w 2722562"/>
              <a:gd name="connsiteY0" fmla="*/ 0 h 2654300"/>
              <a:gd name="connsiteX1" fmla="*/ 2722562 w 2722562"/>
              <a:gd name="connsiteY1" fmla="*/ 0 h 2654300"/>
              <a:gd name="connsiteX2" fmla="*/ 2722562 w 2722562"/>
              <a:gd name="connsiteY2" fmla="*/ 2654300 h 2654300"/>
              <a:gd name="connsiteX3" fmla="*/ 0 w 2722562"/>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2722562" h="2654300">
                <a:moveTo>
                  <a:pt x="0" y="0"/>
                </a:moveTo>
                <a:lnTo>
                  <a:pt x="2722562" y="0"/>
                </a:lnTo>
                <a:lnTo>
                  <a:pt x="2722562" y="2654300"/>
                </a:lnTo>
                <a:lnTo>
                  <a:pt x="0" y="2654300"/>
                </a:lnTo>
                <a:close/>
              </a:path>
            </a:pathLst>
          </a:custGeom>
        </p:spPr>
        <p:txBody>
          <a:bodyPr wrap="square">
            <a:noAutofit/>
          </a:bodyPr>
          <a:lstStyle/>
          <a:p>
            <a:r>
              <a:rPr lang="es-ES"/>
              <a:t>Haga clic en el icono para agregar una imagen</a:t>
            </a:r>
            <a:endParaRPr lang="en-IN"/>
          </a:p>
        </p:txBody>
      </p:sp>
      <p:sp>
        <p:nvSpPr>
          <p:cNvPr id="14" name="Picture Placeholder 13">
            <a:extLst>
              <a:ext uri="{FF2B5EF4-FFF2-40B4-BE49-F238E27FC236}">
                <a16:creationId xmlns:a16="http://schemas.microsoft.com/office/drawing/2014/main" id="{01E52E4A-FB14-436F-9771-EAAA1595C38E}"/>
              </a:ext>
            </a:extLst>
          </p:cNvPr>
          <p:cNvSpPr>
            <a:spLocks noGrp="1"/>
          </p:cNvSpPr>
          <p:nvPr>
            <p:ph type="pic" sz="quarter" idx="15"/>
          </p:nvPr>
        </p:nvSpPr>
        <p:spPr>
          <a:xfrm>
            <a:off x="6219296" y="1422400"/>
            <a:ext cx="2722562" cy="2654300"/>
          </a:xfrm>
          <a:custGeom>
            <a:avLst/>
            <a:gdLst>
              <a:gd name="connsiteX0" fmla="*/ 0 w 2722562"/>
              <a:gd name="connsiteY0" fmla="*/ 0 h 2654300"/>
              <a:gd name="connsiteX1" fmla="*/ 2722562 w 2722562"/>
              <a:gd name="connsiteY1" fmla="*/ 0 h 2654300"/>
              <a:gd name="connsiteX2" fmla="*/ 2722562 w 2722562"/>
              <a:gd name="connsiteY2" fmla="*/ 2654300 h 2654300"/>
              <a:gd name="connsiteX3" fmla="*/ 0 w 2722562"/>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2722562" h="2654300">
                <a:moveTo>
                  <a:pt x="0" y="0"/>
                </a:moveTo>
                <a:lnTo>
                  <a:pt x="2722562" y="0"/>
                </a:lnTo>
                <a:lnTo>
                  <a:pt x="2722562" y="2654300"/>
                </a:lnTo>
                <a:lnTo>
                  <a:pt x="0" y="2654300"/>
                </a:lnTo>
                <a:close/>
              </a:path>
            </a:pathLst>
          </a:custGeom>
        </p:spPr>
        <p:txBody>
          <a:bodyPr wrap="square">
            <a:noAutofit/>
          </a:bodyPr>
          <a:lstStyle/>
          <a:p>
            <a:r>
              <a:rPr lang="es-ES"/>
              <a:t>Haga clic en el icono para agregar una imagen</a:t>
            </a:r>
            <a:endParaRPr lang="en-IN"/>
          </a:p>
        </p:txBody>
      </p:sp>
      <p:sp>
        <p:nvSpPr>
          <p:cNvPr id="15" name="Picture Placeholder 14">
            <a:extLst>
              <a:ext uri="{FF2B5EF4-FFF2-40B4-BE49-F238E27FC236}">
                <a16:creationId xmlns:a16="http://schemas.microsoft.com/office/drawing/2014/main" id="{8FFB88D1-D9B8-409D-981F-16646A1F6A3F}"/>
              </a:ext>
            </a:extLst>
          </p:cNvPr>
          <p:cNvSpPr>
            <a:spLocks noGrp="1"/>
          </p:cNvSpPr>
          <p:nvPr>
            <p:ph type="pic" sz="quarter" idx="16"/>
          </p:nvPr>
        </p:nvSpPr>
        <p:spPr>
          <a:xfrm>
            <a:off x="9070976" y="1422400"/>
            <a:ext cx="2722562" cy="2654300"/>
          </a:xfrm>
          <a:custGeom>
            <a:avLst/>
            <a:gdLst>
              <a:gd name="connsiteX0" fmla="*/ 0 w 2722562"/>
              <a:gd name="connsiteY0" fmla="*/ 0 h 2654300"/>
              <a:gd name="connsiteX1" fmla="*/ 2722562 w 2722562"/>
              <a:gd name="connsiteY1" fmla="*/ 0 h 2654300"/>
              <a:gd name="connsiteX2" fmla="*/ 2722562 w 2722562"/>
              <a:gd name="connsiteY2" fmla="*/ 2654300 h 2654300"/>
              <a:gd name="connsiteX3" fmla="*/ 0 w 2722562"/>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2722562" h="2654300">
                <a:moveTo>
                  <a:pt x="0" y="0"/>
                </a:moveTo>
                <a:lnTo>
                  <a:pt x="2722562" y="0"/>
                </a:lnTo>
                <a:lnTo>
                  <a:pt x="2722562" y="2654300"/>
                </a:lnTo>
                <a:lnTo>
                  <a:pt x="0" y="2654300"/>
                </a:lnTo>
                <a:close/>
              </a:path>
            </a:pathLst>
          </a:custGeom>
        </p:spPr>
        <p:txBody>
          <a:bodyPr wrap="square">
            <a:noAutofit/>
          </a:bodyPr>
          <a:lstStyle/>
          <a:p>
            <a:r>
              <a:rPr lang="es-ES"/>
              <a:t>Haga clic en el icono para agregar una imagen</a:t>
            </a:r>
            <a:endParaRPr lang="en-IN"/>
          </a:p>
        </p:txBody>
      </p:sp>
    </p:spTree>
    <p:extLst>
      <p:ext uri="{BB962C8B-B14F-4D97-AF65-F5344CB8AC3E}">
        <p14:creationId xmlns:p14="http://schemas.microsoft.com/office/powerpoint/2010/main" val="72019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48372-2EA5-4473-9A95-5547FB1C49E6}"/>
              </a:ext>
            </a:extLst>
          </p:cNvPr>
          <p:cNvSpPr>
            <a:spLocks noGrp="1"/>
          </p:cNvSpPr>
          <p:nvPr>
            <p:ph type="title"/>
          </p:nvPr>
        </p:nvSpPr>
        <p:spPr/>
        <p:txBody>
          <a:bodyPr/>
          <a:lstStyle/>
          <a:p>
            <a:r>
              <a:rPr lang="es-ES"/>
              <a:t>Haga clic para modificar el estilo de título del patrón</a:t>
            </a:r>
            <a:endParaRPr lang="en-US"/>
          </a:p>
        </p:txBody>
      </p:sp>
      <p:sp>
        <p:nvSpPr>
          <p:cNvPr id="3" name="Date Placeholder 2">
            <a:extLst>
              <a:ext uri="{FF2B5EF4-FFF2-40B4-BE49-F238E27FC236}">
                <a16:creationId xmlns:a16="http://schemas.microsoft.com/office/drawing/2014/main" id="{80B6EBB5-DA0B-490E-B518-B968C68F0C3C}"/>
              </a:ext>
            </a:extLst>
          </p:cNvPr>
          <p:cNvSpPr>
            <a:spLocks noGrp="1"/>
          </p:cNvSpPr>
          <p:nvPr>
            <p:ph type="dt" sz="half" idx="10"/>
          </p:nvPr>
        </p:nvSpPr>
        <p:spPr/>
        <p:txBody>
          <a:bodyPr/>
          <a:lstStyle/>
          <a:p>
            <a:fld id="{533222FB-C955-4AD4-9435-9A5B5007D973}" type="datetimeFigureOut">
              <a:rPr lang="es-CO" smtClean="0"/>
              <a:t>19/10/2023</a:t>
            </a:fld>
            <a:endParaRPr lang="es-CO"/>
          </a:p>
        </p:txBody>
      </p:sp>
      <p:sp>
        <p:nvSpPr>
          <p:cNvPr id="4" name="Footer Placeholder 3">
            <a:extLst>
              <a:ext uri="{FF2B5EF4-FFF2-40B4-BE49-F238E27FC236}">
                <a16:creationId xmlns:a16="http://schemas.microsoft.com/office/drawing/2014/main" id="{42C1AC4C-5411-437E-8DFB-6CF637FC7FAF}"/>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193E2145-C3F9-4E57-B6B2-E320A49AA41E}"/>
              </a:ext>
            </a:extLst>
          </p:cNvPr>
          <p:cNvSpPr>
            <a:spLocks noGrp="1"/>
          </p:cNvSpPr>
          <p:nvPr>
            <p:ph type="sldNum" sz="quarter" idx="12"/>
          </p:nvPr>
        </p:nvSpPr>
        <p:spPr/>
        <p:txBody>
          <a:bodyPr/>
          <a:lstStyle/>
          <a:p>
            <a:fld id="{35680457-BA6E-4119-B3A5-1FB163962D98}" type="slidenum">
              <a:rPr lang="es-CO" smtClean="0"/>
              <a:t>‹Nº›</a:t>
            </a:fld>
            <a:endParaRPr lang="es-CO"/>
          </a:p>
        </p:txBody>
      </p:sp>
      <p:sp>
        <p:nvSpPr>
          <p:cNvPr id="31" name="Picture Placeholder 30">
            <a:extLst>
              <a:ext uri="{FF2B5EF4-FFF2-40B4-BE49-F238E27FC236}">
                <a16:creationId xmlns:a16="http://schemas.microsoft.com/office/drawing/2014/main" id="{C6E10BDB-FB27-4DE9-9FB9-43B54A29CB5F}"/>
              </a:ext>
            </a:extLst>
          </p:cNvPr>
          <p:cNvSpPr>
            <a:spLocks noGrp="1"/>
          </p:cNvSpPr>
          <p:nvPr>
            <p:ph type="pic" sz="quarter" idx="13"/>
          </p:nvPr>
        </p:nvSpPr>
        <p:spPr>
          <a:xfrm>
            <a:off x="545857" y="1849648"/>
            <a:ext cx="11182993" cy="2695365"/>
          </a:xfrm>
          <a:custGeom>
            <a:avLst/>
            <a:gdLst>
              <a:gd name="connsiteX0" fmla="*/ 8459678 w 11182993"/>
              <a:gd name="connsiteY0" fmla="*/ 0 h 5079790"/>
              <a:gd name="connsiteX1" fmla="*/ 11182993 w 11182993"/>
              <a:gd name="connsiteY1" fmla="*/ 0 h 5079790"/>
              <a:gd name="connsiteX2" fmla="*/ 11182993 w 11182993"/>
              <a:gd name="connsiteY2" fmla="*/ 5079790 h 5079790"/>
              <a:gd name="connsiteX3" fmla="*/ 8459678 w 11182993"/>
              <a:gd name="connsiteY3" fmla="*/ 5079790 h 5079790"/>
              <a:gd name="connsiteX4" fmla="*/ 5639786 w 11182993"/>
              <a:gd name="connsiteY4" fmla="*/ 0 h 5079790"/>
              <a:gd name="connsiteX5" fmla="*/ 8363101 w 11182993"/>
              <a:gd name="connsiteY5" fmla="*/ 0 h 5079790"/>
              <a:gd name="connsiteX6" fmla="*/ 8363101 w 11182993"/>
              <a:gd name="connsiteY6" fmla="*/ 5079790 h 5079790"/>
              <a:gd name="connsiteX7" fmla="*/ 5639786 w 11182993"/>
              <a:gd name="connsiteY7" fmla="*/ 5079790 h 5079790"/>
              <a:gd name="connsiteX8" fmla="*/ 2819893 w 11182993"/>
              <a:gd name="connsiteY8" fmla="*/ 0 h 5079790"/>
              <a:gd name="connsiteX9" fmla="*/ 5543208 w 11182993"/>
              <a:gd name="connsiteY9" fmla="*/ 0 h 5079790"/>
              <a:gd name="connsiteX10" fmla="*/ 5543208 w 11182993"/>
              <a:gd name="connsiteY10" fmla="*/ 5079790 h 5079790"/>
              <a:gd name="connsiteX11" fmla="*/ 2819893 w 11182993"/>
              <a:gd name="connsiteY11" fmla="*/ 5079790 h 5079790"/>
              <a:gd name="connsiteX12" fmla="*/ 0 w 11182993"/>
              <a:gd name="connsiteY12" fmla="*/ 0 h 5079790"/>
              <a:gd name="connsiteX13" fmla="*/ 2723316 w 11182993"/>
              <a:gd name="connsiteY13" fmla="*/ 0 h 5079790"/>
              <a:gd name="connsiteX14" fmla="*/ 2723316 w 11182993"/>
              <a:gd name="connsiteY14" fmla="*/ 5079790 h 5079790"/>
              <a:gd name="connsiteX15" fmla="*/ 0 w 11182993"/>
              <a:gd name="connsiteY15" fmla="*/ 5079790 h 50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82993" h="5079790">
                <a:moveTo>
                  <a:pt x="8459678" y="0"/>
                </a:moveTo>
                <a:lnTo>
                  <a:pt x="11182993" y="0"/>
                </a:lnTo>
                <a:lnTo>
                  <a:pt x="11182993" y="5079790"/>
                </a:lnTo>
                <a:lnTo>
                  <a:pt x="8459678" y="5079790"/>
                </a:lnTo>
                <a:close/>
                <a:moveTo>
                  <a:pt x="5639786" y="0"/>
                </a:moveTo>
                <a:lnTo>
                  <a:pt x="8363101" y="0"/>
                </a:lnTo>
                <a:lnTo>
                  <a:pt x="8363101" y="5079790"/>
                </a:lnTo>
                <a:lnTo>
                  <a:pt x="5639786" y="5079790"/>
                </a:lnTo>
                <a:close/>
                <a:moveTo>
                  <a:pt x="2819893" y="0"/>
                </a:moveTo>
                <a:lnTo>
                  <a:pt x="5543208" y="0"/>
                </a:lnTo>
                <a:lnTo>
                  <a:pt x="5543208" y="5079790"/>
                </a:lnTo>
                <a:lnTo>
                  <a:pt x="2819893" y="5079790"/>
                </a:lnTo>
                <a:close/>
                <a:moveTo>
                  <a:pt x="0" y="0"/>
                </a:moveTo>
                <a:lnTo>
                  <a:pt x="2723316" y="0"/>
                </a:lnTo>
                <a:lnTo>
                  <a:pt x="2723316" y="5079790"/>
                </a:lnTo>
                <a:lnTo>
                  <a:pt x="0" y="5079790"/>
                </a:lnTo>
                <a:close/>
              </a:path>
            </a:pathLst>
          </a:custGeom>
        </p:spPr>
        <p:txBody>
          <a:bodyPr wrap="square">
            <a:noAutofit/>
          </a:bodyPr>
          <a:lstStyle/>
          <a:p>
            <a:r>
              <a:rPr lang="es-ES"/>
              <a:t>Haga clic en el icono para agregar una imagen</a:t>
            </a:r>
            <a:endParaRPr lang="en-US"/>
          </a:p>
        </p:txBody>
      </p:sp>
    </p:spTree>
    <p:extLst>
      <p:ext uri="{BB962C8B-B14F-4D97-AF65-F5344CB8AC3E}">
        <p14:creationId xmlns:p14="http://schemas.microsoft.com/office/powerpoint/2010/main" val="6012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1B622-5521-468B-88D6-C238C7364164}"/>
              </a:ext>
            </a:extLst>
          </p:cNvPr>
          <p:cNvSpPr>
            <a:spLocks noGrp="1"/>
          </p:cNvSpPr>
          <p:nvPr>
            <p:ph type="dt" sz="half" idx="10"/>
          </p:nvPr>
        </p:nvSpPr>
        <p:spPr/>
        <p:txBody>
          <a:bodyPr/>
          <a:lstStyle/>
          <a:p>
            <a:fld id="{533222FB-C955-4AD4-9435-9A5B5007D973}" type="datetimeFigureOut">
              <a:rPr lang="es-CO" smtClean="0"/>
              <a:t>19/10/2023</a:t>
            </a:fld>
            <a:endParaRPr lang="es-CO"/>
          </a:p>
        </p:txBody>
      </p:sp>
      <p:sp>
        <p:nvSpPr>
          <p:cNvPr id="4" name="Footer Placeholder 3">
            <a:extLst>
              <a:ext uri="{FF2B5EF4-FFF2-40B4-BE49-F238E27FC236}">
                <a16:creationId xmlns:a16="http://schemas.microsoft.com/office/drawing/2014/main" id="{A183B99B-19D8-4199-99B7-513E54ECA927}"/>
              </a:ext>
            </a:extLst>
          </p:cNvPr>
          <p:cNvSpPr>
            <a:spLocks noGrp="1"/>
          </p:cNvSpPr>
          <p:nvPr>
            <p:ph type="ftr" sz="quarter" idx="11"/>
          </p:nvPr>
        </p:nvSpPr>
        <p:spPr/>
        <p:txBody>
          <a:bodyPr/>
          <a:lstStyle/>
          <a:p>
            <a:endParaRPr lang="es-CO"/>
          </a:p>
        </p:txBody>
      </p:sp>
      <p:sp>
        <p:nvSpPr>
          <p:cNvPr id="16" name="Picture Placeholder 15">
            <a:extLst>
              <a:ext uri="{FF2B5EF4-FFF2-40B4-BE49-F238E27FC236}">
                <a16:creationId xmlns:a16="http://schemas.microsoft.com/office/drawing/2014/main" id="{38E3F380-ADA4-4404-967B-9F7C4A777A83}"/>
              </a:ext>
            </a:extLst>
          </p:cNvPr>
          <p:cNvSpPr>
            <a:spLocks noGrp="1"/>
          </p:cNvSpPr>
          <p:nvPr>
            <p:ph type="pic" sz="quarter" idx="12"/>
          </p:nvPr>
        </p:nvSpPr>
        <p:spPr>
          <a:xfrm>
            <a:off x="2" y="-1"/>
            <a:ext cx="12191999" cy="6862764"/>
          </a:xfrm>
          <a:custGeom>
            <a:avLst/>
            <a:gdLst>
              <a:gd name="connsiteX0" fmla="*/ 7999483 w 12191999"/>
              <a:gd name="connsiteY0" fmla="*/ 3922574 h 6862764"/>
              <a:gd name="connsiteX1" fmla="*/ 9672969 w 12191999"/>
              <a:gd name="connsiteY1" fmla="*/ 5597079 h 6862764"/>
              <a:gd name="connsiteX2" fmla="*/ 9860280 w 12191999"/>
              <a:gd name="connsiteY2" fmla="*/ 5784504 h 6862764"/>
              <a:gd name="connsiteX3" fmla="*/ 9860280 w 12191999"/>
              <a:gd name="connsiteY3" fmla="*/ 6862764 h 6862764"/>
              <a:gd name="connsiteX4" fmla="*/ 6187440 w 12191999"/>
              <a:gd name="connsiteY4" fmla="*/ 6862764 h 6862764"/>
              <a:gd name="connsiteX5" fmla="*/ 6187440 w 12191999"/>
              <a:gd name="connsiteY5" fmla="*/ 5733515 h 6862764"/>
              <a:gd name="connsiteX6" fmla="*/ 6323958 w 12191999"/>
              <a:gd name="connsiteY6" fmla="*/ 5597079 h 6862764"/>
              <a:gd name="connsiteX7" fmla="*/ 9999035 w 12191999"/>
              <a:gd name="connsiteY7" fmla="*/ 1924239 h 6862764"/>
              <a:gd name="connsiteX8" fmla="*/ 12191999 w 12191999"/>
              <a:gd name="connsiteY8" fmla="*/ 1924239 h 6862764"/>
              <a:gd name="connsiteX9" fmla="*/ 12191999 w 12191999"/>
              <a:gd name="connsiteY9" fmla="*/ 5597080 h 6862764"/>
              <a:gd name="connsiteX10" fmla="*/ 9969934 w 12191999"/>
              <a:gd name="connsiteY10" fmla="*/ 5597080 h 6862764"/>
              <a:gd name="connsiteX11" fmla="*/ 9860279 w 12191999"/>
              <a:gd name="connsiteY11" fmla="*/ 5487359 h 6862764"/>
              <a:gd name="connsiteX12" fmla="*/ 9860279 w 12191999"/>
              <a:gd name="connsiteY12" fmla="*/ 5487357 h 6862764"/>
              <a:gd name="connsiteX13" fmla="*/ 8148057 w 12191999"/>
              <a:gd name="connsiteY13" fmla="*/ 3774091 h 6862764"/>
              <a:gd name="connsiteX14" fmla="*/ 9860280 w 12191999"/>
              <a:gd name="connsiteY14" fmla="*/ 2062910 h 6862764"/>
              <a:gd name="connsiteX15" fmla="*/ 0 w 12191999"/>
              <a:gd name="connsiteY15" fmla="*/ 1924239 h 6862764"/>
              <a:gd name="connsiteX16" fmla="*/ 6002365 w 12191999"/>
              <a:gd name="connsiteY16" fmla="*/ 1924239 h 6862764"/>
              <a:gd name="connsiteX17" fmla="*/ 6187438 w 12191999"/>
              <a:gd name="connsiteY17" fmla="*/ 2109426 h 6862764"/>
              <a:gd name="connsiteX18" fmla="*/ 7850999 w 12191999"/>
              <a:gd name="connsiteY18" fmla="*/ 3774001 h 6862764"/>
              <a:gd name="connsiteX19" fmla="*/ 6187438 w 12191999"/>
              <a:gd name="connsiteY19" fmla="*/ 5436548 h 6862764"/>
              <a:gd name="connsiteX20" fmla="*/ 6187438 w 12191999"/>
              <a:gd name="connsiteY20" fmla="*/ 5436550 h 6862764"/>
              <a:gd name="connsiteX21" fmla="*/ 6026811 w 12191999"/>
              <a:gd name="connsiteY21" fmla="*/ 5597080 h 6862764"/>
              <a:gd name="connsiteX22" fmla="*/ 0 w 12191999"/>
              <a:gd name="connsiteY22" fmla="*/ 5597080 h 6862764"/>
              <a:gd name="connsiteX23" fmla="*/ 6187440 w 12191999"/>
              <a:gd name="connsiteY23" fmla="*/ 0 h 6862764"/>
              <a:gd name="connsiteX24" fmla="*/ 9860280 w 12191999"/>
              <a:gd name="connsiteY24" fmla="*/ 0 h 6862764"/>
              <a:gd name="connsiteX25" fmla="*/ 9860280 w 12191999"/>
              <a:gd name="connsiteY25" fmla="*/ 1765945 h 6862764"/>
              <a:gd name="connsiteX26" fmla="*/ 9701890 w 12191999"/>
              <a:gd name="connsiteY26" fmla="*/ 1924238 h 6862764"/>
              <a:gd name="connsiteX27" fmla="*/ 9701889 w 12191999"/>
              <a:gd name="connsiteY27" fmla="*/ 1924238 h 6862764"/>
              <a:gd name="connsiteX28" fmla="*/ 7999573 w 12191999"/>
              <a:gd name="connsiteY28" fmla="*/ 3625518 h 6862764"/>
              <a:gd name="connsiteX29" fmla="*/ 6299329 w 12191999"/>
              <a:gd name="connsiteY29" fmla="*/ 1924238 h 6862764"/>
              <a:gd name="connsiteX30" fmla="*/ 6299330 w 12191999"/>
              <a:gd name="connsiteY30" fmla="*/ 1924238 h 6862764"/>
              <a:gd name="connsiteX31" fmla="*/ 6187440 w 12191999"/>
              <a:gd name="connsiteY31" fmla="*/ 1812279 h 686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91999" h="6862764">
                <a:moveTo>
                  <a:pt x="7999483" y="3922574"/>
                </a:moveTo>
                <a:lnTo>
                  <a:pt x="9672969" y="5597079"/>
                </a:lnTo>
                <a:lnTo>
                  <a:pt x="9860280" y="5784504"/>
                </a:lnTo>
                <a:lnTo>
                  <a:pt x="9860280" y="6862764"/>
                </a:lnTo>
                <a:lnTo>
                  <a:pt x="6187440" y="6862764"/>
                </a:lnTo>
                <a:lnTo>
                  <a:pt x="6187440" y="5733515"/>
                </a:lnTo>
                <a:lnTo>
                  <a:pt x="6323958" y="5597079"/>
                </a:lnTo>
                <a:close/>
                <a:moveTo>
                  <a:pt x="9999035" y="1924239"/>
                </a:moveTo>
                <a:lnTo>
                  <a:pt x="12191999" y="1924239"/>
                </a:lnTo>
                <a:lnTo>
                  <a:pt x="12191999" y="5597080"/>
                </a:lnTo>
                <a:lnTo>
                  <a:pt x="9969934" y="5597080"/>
                </a:lnTo>
                <a:lnTo>
                  <a:pt x="9860279" y="5487359"/>
                </a:lnTo>
                <a:lnTo>
                  <a:pt x="9860279" y="5487357"/>
                </a:lnTo>
                <a:lnTo>
                  <a:pt x="8148057" y="3774091"/>
                </a:lnTo>
                <a:lnTo>
                  <a:pt x="9860280" y="2062910"/>
                </a:lnTo>
                <a:close/>
                <a:moveTo>
                  <a:pt x="0" y="1924239"/>
                </a:moveTo>
                <a:lnTo>
                  <a:pt x="6002365" y="1924239"/>
                </a:lnTo>
                <a:lnTo>
                  <a:pt x="6187438" y="2109426"/>
                </a:lnTo>
                <a:lnTo>
                  <a:pt x="7850999" y="3774001"/>
                </a:lnTo>
                <a:lnTo>
                  <a:pt x="6187438" y="5436548"/>
                </a:lnTo>
                <a:lnTo>
                  <a:pt x="6187438" y="5436550"/>
                </a:lnTo>
                <a:lnTo>
                  <a:pt x="6026811" y="5597080"/>
                </a:lnTo>
                <a:lnTo>
                  <a:pt x="0" y="5597080"/>
                </a:lnTo>
                <a:close/>
                <a:moveTo>
                  <a:pt x="6187440" y="0"/>
                </a:moveTo>
                <a:lnTo>
                  <a:pt x="9860280" y="0"/>
                </a:lnTo>
                <a:lnTo>
                  <a:pt x="9860280" y="1765945"/>
                </a:lnTo>
                <a:lnTo>
                  <a:pt x="9701890" y="1924238"/>
                </a:lnTo>
                <a:lnTo>
                  <a:pt x="9701889" y="1924238"/>
                </a:lnTo>
                <a:lnTo>
                  <a:pt x="7999573" y="3625518"/>
                </a:lnTo>
                <a:lnTo>
                  <a:pt x="6299329" y="1924238"/>
                </a:lnTo>
                <a:lnTo>
                  <a:pt x="6299330" y="1924238"/>
                </a:lnTo>
                <a:lnTo>
                  <a:pt x="6187440" y="1812279"/>
                </a:lnTo>
                <a:close/>
              </a:path>
            </a:pathLst>
          </a:custGeom>
        </p:spPr>
        <p:txBody>
          <a:bodyPr wrap="square">
            <a:noAutofit/>
          </a:bodyPr>
          <a:lstStyle/>
          <a:p>
            <a:r>
              <a:rPr lang="es-ES"/>
              <a:t>Haga clic en el icono para agregar una imagen</a:t>
            </a:r>
            <a:endParaRPr lang="en-US"/>
          </a:p>
        </p:txBody>
      </p:sp>
    </p:spTree>
    <p:extLst>
      <p:ext uri="{BB962C8B-B14F-4D97-AF65-F5344CB8AC3E}">
        <p14:creationId xmlns:p14="http://schemas.microsoft.com/office/powerpoint/2010/main" val="376140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33222FB-C955-4AD4-9435-9A5B5007D973}" type="datetimeFigureOut">
              <a:rPr lang="es-CO" smtClean="0"/>
              <a:t>19/10/2023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348177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533222FB-C955-4AD4-9435-9A5B5007D973}" type="datetimeFigureOut">
              <a:rPr lang="es-CO" smtClean="0"/>
              <a:t>19/10/2023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5680457-BA6E-4119-B3A5-1FB163962D98}" type="slidenum">
              <a:rPr lang="es-CO" smtClean="0"/>
              <a:t>‹Nº›</a:t>
            </a:fld>
            <a:endParaRPr lang="es-CO"/>
          </a:p>
        </p:txBody>
      </p:sp>
    </p:spTree>
    <p:extLst>
      <p:ext uri="{BB962C8B-B14F-4D97-AF65-F5344CB8AC3E}">
        <p14:creationId xmlns:p14="http://schemas.microsoft.com/office/powerpoint/2010/main" val="95012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3F1E1DC-ADA8-439F-A968-C9D431819D68}"/>
              </a:ext>
            </a:extLst>
          </p:cNvPr>
          <p:cNvSpPr/>
          <p:nvPr/>
        </p:nvSpPr>
        <p:spPr>
          <a:xfrm>
            <a:off x="11696836" y="6374894"/>
            <a:ext cx="457200" cy="458525"/>
          </a:xfrm>
          <a:custGeom>
            <a:avLst/>
            <a:gdLst>
              <a:gd name="connsiteX0" fmla="*/ 1830827 w 1950038"/>
              <a:gd name="connsiteY0" fmla="*/ 1442624 h 1950035"/>
              <a:gd name="connsiteX1" fmla="*/ 1739783 w 1950038"/>
              <a:gd name="connsiteY1" fmla="*/ 1579915 h 1950035"/>
              <a:gd name="connsiteX2" fmla="*/ 1608523 w 1950038"/>
              <a:gd name="connsiteY2" fmla="*/ 1716219 h 1950035"/>
              <a:gd name="connsiteX3" fmla="*/ 1410014 w 1950038"/>
              <a:gd name="connsiteY3" fmla="*/ 1847867 h 1950035"/>
              <a:gd name="connsiteX4" fmla="*/ 1910383 w 1950038"/>
              <a:gd name="connsiteY4" fmla="*/ 1251270 h 1950035"/>
              <a:gd name="connsiteX5" fmla="*/ 1894604 w 1950038"/>
              <a:gd name="connsiteY5" fmla="*/ 1299997 h 1950035"/>
              <a:gd name="connsiteX6" fmla="*/ 1334487 w 1950038"/>
              <a:gd name="connsiteY6" fmla="*/ 1881633 h 1950035"/>
              <a:gd name="connsiteX7" fmla="*/ 1215916 w 1950038"/>
              <a:gd name="connsiteY7" fmla="*/ 1920041 h 1950035"/>
              <a:gd name="connsiteX8" fmla="*/ 1941236 w 1950038"/>
              <a:gd name="connsiteY8" fmla="*/ 1106819 h 1950035"/>
              <a:gd name="connsiteX9" fmla="*/ 1936652 w 1950038"/>
              <a:gd name="connsiteY9" fmla="*/ 1137187 h 1950035"/>
              <a:gd name="connsiteX10" fmla="*/ 1173309 w 1950038"/>
              <a:gd name="connsiteY10" fmla="*/ 1929855 h 1950035"/>
              <a:gd name="connsiteX11" fmla="*/ 1070425 w 1950038"/>
              <a:gd name="connsiteY11" fmla="*/ 1945413 h 1950035"/>
              <a:gd name="connsiteX12" fmla="*/ 1950038 w 1950038"/>
              <a:gd name="connsiteY12" fmla="*/ 983603 h 1950035"/>
              <a:gd name="connsiteX13" fmla="*/ 1949634 w 1950038"/>
              <a:gd name="connsiteY13" fmla="*/ 1004557 h 1950035"/>
              <a:gd name="connsiteX14" fmla="*/ 1041285 w 1950038"/>
              <a:gd name="connsiteY14" fmla="*/ 1947804 h 1950035"/>
              <a:gd name="connsiteX15" fmla="*/ 975046 w 1950038"/>
              <a:gd name="connsiteY15" fmla="*/ 1950035 h 1950035"/>
              <a:gd name="connsiteX16" fmla="*/ 946904 w 1950038"/>
              <a:gd name="connsiteY16" fmla="*/ 1949623 h 1950035"/>
              <a:gd name="connsiteX17" fmla="*/ 1944896 w 1950038"/>
              <a:gd name="connsiteY17" fmla="*/ 873812 h 1950035"/>
              <a:gd name="connsiteX18" fmla="*/ 1946329 w 1950038"/>
              <a:gd name="connsiteY18" fmla="*/ 888839 h 1950035"/>
              <a:gd name="connsiteX19" fmla="*/ 925587 w 1950038"/>
              <a:gd name="connsiteY19" fmla="*/ 1948800 h 1950035"/>
              <a:gd name="connsiteX20" fmla="*/ 837353 w 1950038"/>
              <a:gd name="connsiteY20" fmla="*/ 1940379 h 1950035"/>
              <a:gd name="connsiteX21" fmla="*/ 1929343 w 1950038"/>
              <a:gd name="connsiteY21" fmla="*/ 774049 h 1950035"/>
              <a:gd name="connsiteX22" fmla="*/ 1931572 w 1950038"/>
              <a:gd name="connsiteY22" fmla="*/ 785015 h 1950035"/>
              <a:gd name="connsiteX23" fmla="*/ 821280 w 1950038"/>
              <a:gd name="connsiteY23" fmla="*/ 1937961 h 1950035"/>
              <a:gd name="connsiteX24" fmla="*/ 738258 w 1950038"/>
              <a:gd name="connsiteY24" fmla="*/ 1921066 h 1950035"/>
              <a:gd name="connsiteX25" fmla="*/ 1905402 w 1950038"/>
              <a:gd name="connsiteY25" fmla="*/ 682364 h 1950035"/>
              <a:gd name="connsiteX26" fmla="*/ 1907898 w 1950038"/>
              <a:gd name="connsiteY26" fmla="*/ 690448 h 1950035"/>
              <a:gd name="connsiteX27" fmla="*/ 725871 w 1950038"/>
              <a:gd name="connsiteY27" fmla="*/ 1917887 h 1950035"/>
              <a:gd name="connsiteX28" fmla="*/ 647566 w 1950038"/>
              <a:gd name="connsiteY28" fmla="*/ 1893664 h 1950035"/>
              <a:gd name="connsiteX29" fmla="*/ 1874331 w 1950038"/>
              <a:gd name="connsiteY29" fmla="*/ 597544 h 1950035"/>
              <a:gd name="connsiteX30" fmla="*/ 1876832 w 1950038"/>
              <a:gd name="connsiteY30" fmla="*/ 603559 h 1950035"/>
              <a:gd name="connsiteX31" fmla="*/ 637848 w 1950038"/>
              <a:gd name="connsiteY31" fmla="*/ 1890146 h 1950035"/>
              <a:gd name="connsiteX32" fmla="*/ 563992 w 1950038"/>
              <a:gd name="connsiteY32" fmla="*/ 1859406 h 1950035"/>
              <a:gd name="connsiteX33" fmla="*/ 1836981 w 1950038"/>
              <a:gd name="connsiteY33" fmla="*/ 518772 h 1950035"/>
              <a:gd name="connsiteX34" fmla="*/ 1839370 w 1950038"/>
              <a:gd name="connsiteY34" fmla="*/ 523312 h 1950035"/>
              <a:gd name="connsiteX35" fmla="*/ 556238 w 1950038"/>
              <a:gd name="connsiteY35" fmla="*/ 1855742 h 1950035"/>
              <a:gd name="connsiteX36" fmla="*/ 486699 w 1950038"/>
              <a:gd name="connsiteY36" fmla="*/ 1819097 h 1950035"/>
              <a:gd name="connsiteX37" fmla="*/ 1793918 w 1950038"/>
              <a:gd name="connsiteY37" fmla="*/ 445505 h 1950035"/>
              <a:gd name="connsiteX38" fmla="*/ 1796191 w 1950038"/>
              <a:gd name="connsiteY38" fmla="*/ 449005 h 1950035"/>
              <a:gd name="connsiteX39" fmla="*/ 480350 w 1950038"/>
              <a:gd name="connsiteY39" fmla="*/ 1815396 h 1950035"/>
              <a:gd name="connsiteX40" fmla="*/ 415102 w 1950038"/>
              <a:gd name="connsiteY40" fmla="*/ 1773303 h 1950035"/>
              <a:gd name="connsiteX41" fmla="*/ 1745512 w 1950038"/>
              <a:gd name="connsiteY41" fmla="*/ 377376 h 1950035"/>
              <a:gd name="connsiteX42" fmla="*/ 1747706 w 1950038"/>
              <a:gd name="connsiteY42" fmla="*/ 380202 h 1950035"/>
              <a:gd name="connsiteX43" fmla="*/ 409766 w 1950038"/>
              <a:gd name="connsiteY43" fmla="*/ 1769542 h 1950035"/>
              <a:gd name="connsiteX44" fmla="*/ 348835 w 1950038"/>
              <a:gd name="connsiteY44" fmla="*/ 1722378 h 1950035"/>
              <a:gd name="connsiteX45" fmla="*/ 1691990 w 1950038"/>
              <a:gd name="connsiteY45" fmla="*/ 314177 h 1950035"/>
              <a:gd name="connsiteX46" fmla="*/ 1694216 w 1950038"/>
              <a:gd name="connsiteY46" fmla="*/ 316596 h 1950035"/>
              <a:gd name="connsiteX47" fmla="*/ 344204 w 1950038"/>
              <a:gd name="connsiteY47" fmla="*/ 1718476 h 1950035"/>
              <a:gd name="connsiteX48" fmla="*/ 287684 w 1950038"/>
              <a:gd name="connsiteY48" fmla="*/ 1666526 h 1950035"/>
              <a:gd name="connsiteX49" fmla="*/ 1633444 w 1950038"/>
              <a:gd name="connsiteY49" fmla="*/ 255819 h 1950035"/>
              <a:gd name="connsiteX50" fmla="*/ 1635863 w 1950038"/>
              <a:gd name="connsiteY50" fmla="*/ 258045 h 1950035"/>
              <a:gd name="connsiteX51" fmla="*/ 283510 w 1950038"/>
              <a:gd name="connsiteY51" fmla="*/ 1662352 h 1950035"/>
              <a:gd name="connsiteX52" fmla="*/ 231563 w 1950038"/>
              <a:gd name="connsiteY52" fmla="*/ 1605831 h 1950035"/>
              <a:gd name="connsiteX53" fmla="*/ 1569835 w 1950038"/>
              <a:gd name="connsiteY53" fmla="*/ 202331 h 1950035"/>
              <a:gd name="connsiteX54" fmla="*/ 1572660 w 1950038"/>
              <a:gd name="connsiteY54" fmla="*/ 204524 h 1950035"/>
              <a:gd name="connsiteX55" fmla="*/ 227657 w 1950038"/>
              <a:gd name="connsiteY55" fmla="*/ 1601202 h 1950035"/>
              <a:gd name="connsiteX56" fmla="*/ 180493 w 1950038"/>
              <a:gd name="connsiteY56" fmla="*/ 1540270 h 1950035"/>
              <a:gd name="connsiteX57" fmla="*/ 1501032 w 1950038"/>
              <a:gd name="connsiteY57" fmla="*/ 153848 h 1950035"/>
              <a:gd name="connsiteX58" fmla="*/ 1504532 w 1950038"/>
              <a:gd name="connsiteY58" fmla="*/ 156121 h 1950035"/>
              <a:gd name="connsiteX59" fmla="*/ 176731 w 1950038"/>
              <a:gd name="connsiteY59" fmla="*/ 1534934 h 1950035"/>
              <a:gd name="connsiteX60" fmla="*/ 134641 w 1950038"/>
              <a:gd name="connsiteY60" fmla="*/ 1469688 h 1950035"/>
              <a:gd name="connsiteX61" fmla="*/ 507414 w 1950038"/>
              <a:gd name="connsiteY61" fmla="*/ 119212 h 1950035"/>
              <a:gd name="connsiteX62" fmla="*/ 102168 w 1950038"/>
              <a:gd name="connsiteY62" fmla="*/ 540025 h 1950035"/>
              <a:gd name="connsiteX63" fmla="*/ 233816 w 1950038"/>
              <a:gd name="connsiteY63" fmla="*/ 341515 h 1950035"/>
              <a:gd name="connsiteX64" fmla="*/ 370122 w 1950038"/>
              <a:gd name="connsiteY64" fmla="*/ 210255 h 1950035"/>
              <a:gd name="connsiteX65" fmla="*/ 507414 w 1950038"/>
              <a:gd name="connsiteY65" fmla="*/ 119212 h 1950035"/>
              <a:gd name="connsiteX66" fmla="*/ 1426726 w 1950038"/>
              <a:gd name="connsiteY66" fmla="*/ 110665 h 1950035"/>
              <a:gd name="connsiteX67" fmla="*/ 1431267 w 1950038"/>
              <a:gd name="connsiteY67" fmla="*/ 113053 h 1950035"/>
              <a:gd name="connsiteX68" fmla="*/ 130941 w 1950038"/>
              <a:gd name="connsiteY68" fmla="*/ 1463336 h 1950035"/>
              <a:gd name="connsiteX69" fmla="*/ 94293 w 1950038"/>
              <a:gd name="connsiteY69" fmla="*/ 1393797 h 1950035"/>
              <a:gd name="connsiteX70" fmla="*/ 1346476 w 1950038"/>
              <a:gd name="connsiteY70" fmla="*/ 73204 h 1950035"/>
              <a:gd name="connsiteX71" fmla="*/ 1352492 w 1950038"/>
              <a:gd name="connsiteY71" fmla="*/ 75705 h 1950035"/>
              <a:gd name="connsiteX72" fmla="*/ 90629 w 1950038"/>
              <a:gd name="connsiteY72" fmla="*/ 1386047 h 1950035"/>
              <a:gd name="connsiteX73" fmla="*/ 59890 w 1950038"/>
              <a:gd name="connsiteY73" fmla="*/ 1312188 h 1950035"/>
              <a:gd name="connsiteX74" fmla="*/ 1259591 w 1950038"/>
              <a:gd name="connsiteY74" fmla="*/ 42137 h 1950035"/>
              <a:gd name="connsiteX75" fmla="*/ 1267675 w 1950038"/>
              <a:gd name="connsiteY75" fmla="*/ 44633 h 1950035"/>
              <a:gd name="connsiteX76" fmla="*/ 56375 w 1950038"/>
              <a:gd name="connsiteY76" fmla="*/ 1302469 h 1950035"/>
              <a:gd name="connsiteX77" fmla="*/ 32152 w 1950038"/>
              <a:gd name="connsiteY77" fmla="*/ 1224164 h 1950035"/>
              <a:gd name="connsiteX78" fmla="*/ 698766 w 1950038"/>
              <a:gd name="connsiteY78" fmla="*/ 39655 h 1950035"/>
              <a:gd name="connsiteX79" fmla="*/ 29995 w 1950038"/>
              <a:gd name="connsiteY79" fmla="*/ 734118 h 1950035"/>
              <a:gd name="connsiteX80" fmla="*/ 68403 w 1950038"/>
              <a:gd name="connsiteY80" fmla="*/ 615547 h 1950035"/>
              <a:gd name="connsiteX81" fmla="*/ 650038 w 1950038"/>
              <a:gd name="connsiteY81" fmla="*/ 55433 h 1950035"/>
              <a:gd name="connsiteX82" fmla="*/ 698766 w 1950038"/>
              <a:gd name="connsiteY82" fmla="*/ 39655 h 1950035"/>
              <a:gd name="connsiteX83" fmla="*/ 1165023 w 1950038"/>
              <a:gd name="connsiteY83" fmla="*/ 18463 h 1950035"/>
              <a:gd name="connsiteX84" fmla="*/ 1175988 w 1950038"/>
              <a:gd name="connsiteY84" fmla="*/ 20692 h 1950035"/>
              <a:gd name="connsiteX85" fmla="*/ 28970 w 1950038"/>
              <a:gd name="connsiteY85" fmla="*/ 1211777 h 1950035"/>
              <a:gd name="connsiteX86" fmla="*/ 12075 w 1950038"/>
              <a:gd name="connsiteY86" fmla="*/ 1128755 h 1950035"/>
              <a:gd name="connsiteX87" fmla="*/ 843216 w 1950038"/>
              <a:gd name="connsiteY87" fmla="*/ 8802 h 1950035"/>
              <a:gd name="connsiteX88" fmla="*/ 4623 w 1950038"/>
              <a:gd name="connsiteY88" fmla="*/ 879613 h 1950035"/>
              <a:gd name="connsiteX89" fmla="*/ 20181 w 1950038"/>
              <a:gd name="connsiteY89" fmla="*/ 776727 h 1950035"/>
              <a:gd name="connsiteX90" fmla="*/ 812849 w 1950038"/>
              <a:gd name="connsiteY90" fmla="*/ 13386 h 1950035"/>
              <a:gd name="connsiteX91" fmla="*/ 843216 w 1950038"/>
              <a:gd name="connsiteY91" fmla="*/ 8802 h 1950035"/>
              <a:gd name="connsiteX92" fmla="*/ 1061197 w 1950038"/>
              <a:gd name="connsiteY92" fmla="*/ 3710 h 1950035"/>
              <a:gd name="connsiteX93" fmla="*/ 1076224 w 1950038"/>
              <a:gd name="connsiteY93" fmla="*/ 5144 h 1950035"/>
              <a:gd name="connsiteX94" fmla="*/ 9655 w 1950038"/>
              <a:gd name="connsiteY94" fmla="*/ 1112686 h 1950035"/>
              <a:gd name="connsiteX95" fmla="*/ 1238 w 1950038"/>
              <a:gd name="connsiteY95" fmla="*/ 1024450 h 1950035"/>
              <a:gd name="connsiteX96" fmla="*/ 966432 w 1950038"/>
              <a:gd name="connsiteY96" fmla="*/ 0 h 1950035"/>
              <a:gd name="connsiteX97" fmla="*/ 413 w 1950038"/>
              <a:gd name="connsiteY97" fmla="*/ 1003131 h 1950035"/>
              <a:gd name="connsiteX98" fmla="*/ 0 w 1950038"/>
              <a:gd name="connsiteY98" fmla="*/ 974990 h 1950035"/>
              <a:gd name="connsiteX99" fmla="*/ 2232 w 1950038"/>
              <a:gd name="connsiteY99" fmla="*/ 908753 h 1950035"/>
              <a:gd name="connsiteX100" fmla="*/ 945478 w 1950038"/>
              <a:gd name="connsiteY100" fmla="*/ 402 h 1950035"/>
              <a:gd name="connsiteX101" fmla="*/ 966432 w 1950038"/>
              <a:gd name="connsiteY101" fmla="*/ 0 h 195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950038" h="1950035">
                <a:moveTo>
                  <a:pt x="1830827" y="1442624"/>
                </a:moveTo>
                <a:cubicBezTo>
                  <a:pt x="1804319" y="1491030"/>
                  <a:pt x="1773825" y="1536939"/>
                  <a:pt x="1739783" y="1579915"/>
                </a:cubicBezTo>
                <a:lnTo>
                  <a:pt x="1608523" y="1716219"/>
                </a:lnTo>
                <a:cubicBezTo>
                  <a:pt x="1548263" y="1767767"/>
                  <a:pt x="1481652" y="1812100"/>
                  <a:pt x="1410014" y="1847867"/>
                </a:cubicBezTo>
                <a:close/>
                <a:moveTo>
                  <a:pt x="1910383" y="1251270"/>
                </a:moveTo>
                <a:cubicBezTo>
                  <a:pt x="1905540" y="1267695"/>
                  <a:pt x="1900278" y="1283944"/>
                  <a:pt x="1894604" y="1299997"/>
                </a:cubicBezTo>
                <a:lnTo>
                  <a:pt x="1334487" y="1881633"/>
                </a:lnTo>
                <a:cubicBezTo>
                  <a:pt x="1296101" y="1896864"/>
                  <a:pt x="1256518" y="1909725"/>
                  <a:pt x="1215916" y="1920041"/>
                </a:cubicBezTo>
                <a:close/>
                <a:moveTo>
                  <a:pt x="1941236" y="1106819"/>
                </a:moveTo>
                <a:cubicBezTo>
                  <a:pt x="1939860" y="1116992"/>
                  <a:pt x="1938339" y="1127116"/>
                  <a:pt x="1936652" y="1137187"/>
                </a:cubicBezTo>
                <a:lnTo>
                  <a:pt x="1173309" y="1929855"/>
                </a:lnTo>
                <a:cubicBezTo>
                  <a:pt x="1139617" y="1936814"/>
                  <a:pt x="1105290" y="1942028"/>
                  <a:pt x="1070425" y="1945413"/>
                </a:cubicBezTo>
                <a:close/>
                <a:moveTo>
                  <a:pt x="1950038" y="983603"/>
                </a:moveTo>
                <a:cubicBezTo>
                  <a:pt x="1949978" y="990606"/>
                  <a:pt x="1949840" y="997590"/>
                  <a:pt x="1949634" y="1004557"/>
                </a:cubicBezTo>
                <a:lnTo>
                  <a:pt x="1041285" y="1947804"/>
                </a:lnTo>
                <a:cubicBezTo>
                  <a:pt x="1019392" y="1949273"/>
                  <a:pt x="997310" y="1950035"/>
                  <a:pt x="975046" y="1950035"/>
                </a:cubicBezTo>
                <a:cubicBezTo>
                  <a:pt x="965632" y="1950035"/>
                  <a:pt x="956252" y="1949886"/>
                  <a:pt x="946904" y="1949623"/>
                </a:cubicBezTo>
                <a:close/>
                <a:moveTo>
                  <a:pt x="1944896" y="873812"/>
                </a:moveTo>
                <a:cubicBezTo>
                  <a:pt x="1945410" y="878809"/>
                  <a:pt x="1945889" y="883820"/>
                  <a:pt x="1946329" y="888839"/>
                </a:cubicBezTo>
                <a:lnTo>
                  <a:pt x="925587" y="1948800"/>
                </a:lnTo>
                <a:cubicBezTo>
                  <a:pt x="895802" y="1947311"/>
                  <a:pt x="866373" y="1944483"/>
                  <a:pt x="837353" y="1940379"/>
                </a:cubicBezTo>
                <a:close/>
                <a:moveTo>
                  <a:pt x="1929343" y="774049"/>
                </a:moveTo>
                <a:cubicBezTo>
                  <a:pt x="1930106" y="777698"/>
                  <a:pt x="1930849" y="781352"/>
                  <a:pt x="1931572" y="785015"/>
                </a:cubicBezTo>
                <a:lnTo>
                  <a:pt x="821280" y="1937961"/>
                </a:lnTo>
                <a:cubicBezTo>
                  <a:pt x="793191" y="1933511"/>
                  <a:pt x="765497" y="1927862"/>
                  <a:pt x="738258" y="1921066"/>
                </a:cubicBezTo>
                <a:close/>
                <a:moveTo>
                  <a:pt x="1905402" y="682364"/>
                </a:moveTo>
                <a:cubicBezTo>
                  <a:pt x="1906247" y="685052"/>
                  <a:pt x="1907076" y="687749"/>
                  <a:pt x="1907898" y="690448"/>
                </a:cubicBezTo>
                <a:lnTo>
                  <a:pt x="725871" y="1917887"/>
                </a:lnTo>
                <a:cubicBezTo>
                  <a:pt x="699309" y="1910887"/>
                  <a:pt x="673190" y="1902797"/>
                  <a:pt x="647566" y="1893664"/>
                </a:cubicBezTo>
                <a:close/>
                <a:moveTo>
                  <a:pt x="1874331" y="597544"/>
                </a:moveTo>
                <a:cubicBezTo>
                  <a:pt x="1875173" y="599545"/>
                  <a:pt x="1876004" y="601551"/>
                  <a:pt x="1876832" y="603559"/>
                </a:cubicBezTo>
                <a:lnTo>
                  <a:pt x="637848" y="1890146"/>
                </a:lnTo>
                <a:cubicBezTo>
                  <a:pt x="612728" y="1880886"/>
                  <a:pt x="588091" y="1870628"/>
                  <a:pt x="563992" y="1859406"/>
                </a:cubicBezTo>
                <a:close/>
                <a:moveTo>
                  <a:pt x="1836981" y="518772"/>
                </a:moveTo>
                <a:cubicBezTo>
                  <a:pt x="1837782" y="520283"/>
                  <a:pt x="1838577" y="521796"/>
                  <a:pt x="1839370" y="523312"/>
                </a:cubicBezTo>
                <a:lnTo>
                  <a:pt x="556238" y="1855742"/>
                </a:lnTo>
                <a:cubicBezTo>
                  <a:pt x="532515" y="1844440"/>
                  <a:pt x="509318" y="1832212"/>
                  <a:pt x="486699" y="1819097"/>
                </a:cubicBezTo>
                <a:close/>
                <a:moveTo>
                  <a:pt x="1793918" y="445505"/>
                </a:moveTo>
                <a:cubicBezTo>
                  <a:pt x="1794674" y="446672"/>
                  <a:pt x="1795440" y="447833"/>
                  <a:pt x="1796191" y="449005"/>
                </a:cubicBezTo>
                <a:lnTo>
                  <a:pt x="480350" y="1815396"/>
                </a:lnTo>
                <a:cubicBezTo>
                  <a:pt x="458012" y="1802218"/>
                  <a:pt x="436252" y="1788165"/>
                  <a:pt x="415102" y="1773303"/>
                </a:cubicBezTo>
                <a:close/>
                <a:moveTo>
                  <a:pt x="1745512" y="377376"/>
                </a:moveTo>
                <a:cubicBezTo>
                  <a:pt x="1746245" y="378317"/>
                  <a:pt x="1746979" y="379258"/>
                  <a:pt x="1747706" y="380202"/>
                </a:cubicBezTo>
                <a:lnTo>
                  <a:pt x="409766" y="1769542"/>
                </a:lnTo>
                <a:cubicBezTo>
                  <a:pt x="388823" y="1754614"/>
                  <a:pt x="368504" y="1738874"/>
                  <a:pt x="348835" y="1722378"/>
                </a:cubicBezTo>
                <a:close/>
                <a:moveTo>
                  <a:pt x="1691990" y="314177"/>
                </a:moveTo>
                <a:cubicBezTo>
                  <a:pt x="1692733" y="314980"/>
                  <a:pt x="1693477" y="315786"/>
                  <a:pt x="1694216" y="316596"/>
                </a:cubicBezTo>
                <a:lnTo>
                  <a:pt x="344204" y="1718476"/>
                </a:lnTo>
                <a:cubicBezTo>
                  <a:pt x="324686" y="1701899"/>
                  <a:pt x="305834" y="1684567"/>
                  <a:pt x="287684" y="1666526"/>
                </a:cubicBezTo>
                <a:close/>
                <a:moveTo>
                  <a:pt x="1633444" y="255819"/>
                </a:moveTo>
                <a:cubicBezTo>
                  <a:pt x="1634251" y="256559"/>
                  <a:pt x="1635056" y="257302"/>
                  <a:pt x="1635863" y="258045"/>
                </a:cubicBezTo>
                <a:lnTo>
                  <a:pt x="283510" y="1662352"/>
                </a:lnTo>
                <a:cubicBezTo>
                  <a:pt x="265470" y="1644201"/>
                  <a:pt x="248136" y="1625349"/>
                  <a:pt x="231563" y="1605831"/>
                </a:cubicBezTo>
                <a:close/>
                <a:moveTo>
                  <a:pt x="1569835" y="202331"/>
                </a:moveTo>
                <a:cubicBezTo>
                  <a:pt x="1570778" y="203057"/>
                  <a:pt x="1571719" y="203792"/>
                  <a:pt x="1572660" y="204524"/>
                </a:cubicBezTo>
                <a:lnTo>
                  <a:pt x="227657" y="1601202"/>
                </a:lnTo>
                <a:cubicBezTo>
                  <a:pt x="211161" y="1581535"/>
                  <a:pt x="195421" y="1561214"/>
                  <a:pt x="180493" y="1540270"/>
                </a:cubicBezTo>
                <a:close/>
                <a:moveTo>
                  <a:pt x="1501032" y="153848"/>
                </a:moveTo>
                <a:cubicBezTo>
                  <a:pt x="1502204" y="154599"/>
                  <a:pt x="1503366" y="155364"/>
                  <a:pt x="1504532" y="156121"/>
                </a:cubicBezTo>
                <a:lnTo>
                  <a:pt x="176731" y="1534934"/>
                </a:lnTo>
                <a:cubicBezTo>
                  <a:pt x="161869" y="1513784"/>
                  <a:pt x="147819" y="1492024"/>
                  <a:pt x="134641" y="1469688"/>
                </a:cubicBezTo>
                <a:close/>
                <a:moveTo>
                  <a:pt x="507414" y="119212"/>
                </a:moveTo>
                <a:lnTo>
                  <a:pt x="102168" y="540025"/>
                </a:lnTo>
                <a:cubicBezTo>
                  <a:pt x="137935" y="468386"/>
                  <a:pt x="182268" y="401772"/>
                  <a:pt x="233816" y="341515"/>
                </a:cubicBezTo>
                <a:lnTo>
                  <a:pt x="370122" y="210255"/>
                </a:lnTo>
                <a:cubicBezTo>
                  <a:pt x="413099" y="176213"/>
                  <a:pt x="459008" y="145719"/>
                  <a:pt x="507414" y="119212"/>
                </a:cubicBezTo>
                <a:close/>
                <a:moveTo>
                  <a:pt x="1426726" y="110665"/>
                </a:moveTo>
                <a:cubicBezTo>
                  <a:pt x="1428242" y="111457"/>
                  <a:pt x="1429756" y="112253"/>
                  <a:pt x="1431267" y="113053"/>
                </a:cubicBezTo>
                <a:lnTo>
                  <a:pt x="130941" y="1463336"/>
                </a:lnTo>
                <a:cubicBezTo>
                  <a:pt x="117826" y="1440717"/>
                  <a:pt x="105594" y="1417523"/>
                  <a:pt x="94293" y="1393797"/>
                </a:cubicBezTo>
                <a:close/>
                <a:moveTo>
                  <a:pt x="1346476" y="73204"/>
                </a:moveTo>
                <a:cubicBezTo>
                  <a:pt x="1348486" y="74032"/>
                  <a:pt x="1350491" y="74863"/>
                  <a:pt x="1352492" y="75705"/>
                </a:cubicBezTo>
                <a:lnTo>
                  <a:pt x="90629" y="1386047"/>
                </a:lnTo>
                <a:cubicBezTo>
                  <a:pt x="79411" y="1361947"/>
                  <a:pt x="69149" y="1337308"/>
                  <a:pt x="59890" y="1312188"/>
                </a:cubicBezTo>
                <a:close/>
                <a:moveTo>
                  <a:pt x="1259591" y="42137"/>
                </a:moveTo>
                <a:cubicBezTo>
                  <a:pt x="1262290" y="42960"/>
                  <a:pt x="1264987" y="43788"/>
                  <a:pt x="1267675" y="44633"/>
                </a:cubicBezTo>
                <a:lnTo>
                  <a:pt x="56375" y="1302469"/>
                </a:lnTo>
                <a:cubicBezTo>
                  <a:pt x="47240" y="1276846"/>
                  <a:pt x="39150" y="1250729"/>
                  <a:pt x="32152" y="1224164"/>
                </a:cubicBezTo>
                <a:close/>
                <a:moveTo>
                  <a:pt x="698766" y="39655"/>
                </a:moveTo>
                <a:lnTo>
                  <a:pt x="29995" y="734118"/>
                </a:lnTo>
                <a:cubicBezTo>
                  <a:pt x="40311" y="693519"/>
                  <a:pt x="53173" y="653933"/>
                  <a:pt x="68403" y="615547"/>
                </a:cubicBezTo>
                <a:lnTo>
                  <a:pt x="650038" y="55433"/>
                </a:lnTo>
                <a:cubicBezTo>
                  <a:pt x="666092" y="49759"/>
                  <a:pt x="682338" y="44498"/>
                  <a:pt x="698766" y="39655"/>
                </a:cubicBezTo>
                <a:close/>
                <a:moveTo>
                  <a:pt x="1165023" y="18463"/>
                </a:moveTo>
                <a:cubicBezTo>
                  <a:pt x="1168685" y="19184"/>
                  <a:pt x="1172342" y="19927"/>
                  <a:pt x="1175988" y="20692"/>
                </a:cubicBezTo>
                <a:lnTo>
                  <a:pt x="28970" y="1211777"/>
                </a:lnTo>
                <a:cubicBezTo>
                  <a:pt x="22174" y="1184538"/>
                  <a:pt x="16527" y="1156844"/>
                  <a:pt x="12075" y="1128755"/>
                </a:cubicBezTo>
                <a:close/>
                <a:moveTo>
                  <a:pt x="843216" y="8802"/>
                </a:moveTo>
                <a:lnTo>
                  <a:pt x="4623" y="879613"/>
                </a:lnTo>
                <a:cubicBezTo>
                  <a:pt x="8010" y="844749"/>
                  <a:pt x="13222" y="810418"/>
                  <a:pt x="20181" y="776727"/>
                </a:cubicBezTo>
                <a:lnTo>
                  <a:pt x="812849" y="13386"/>
                </a:lnTo>
                <a:cubicBezTo>
                  <a:pt x="822920" y="11699"/>
                  <a:pt x="833044" y="10178"/>
                  <a:pt x="843216" y="8802"/>
                </a:cubicBezTo>
                <a:close/>
                <a:moveTo>
                  <a:pt x="1061197" y="3710"/>
                </a:moveTo>
                <a:cubicBezTo>
                  <a:pt x="1066216" y="4150"/>
                  <a:pt x="1071227" y="4629"/>
                  <a:pt x="1076224" y="5144"/>
                </a:cubicBezTo>
                <a:lnTo>
                  <a:pt x="9655" y="1112686"/>
                </a:lnTo>
                <a:cubicBezTo>
                  <a:pt x="5553" y="1083664"/>
                  <a:pt x="2726" y="1054234"/>
                  <a:pt x="1238" y="1024450"/>
                </a:cubicBezTo>
                <a:close/>
                <a:moveTo>
                  <a:pt x="966432" y="0"/>
                </a:moveTo>
                <a:lnTo>
                  <a:pt x="413" y="1003131"/>
                </a:lnTo>
                <a:cubicBezTo>
                  <a:pt x="148" y="993783"/>
                  <a:pt x="0" y="984403"/>
                  <a:pt x="0" y="974990"/>
                </a:cubicBezTo>
                <a:cubicBezTo>
                  <a:pt x="0" y="952728"/>
                  <a:pt x="762" y="930643"/>
                  <a:pt x="2232" y="908753"/>
                </a:cubicBezTo>
                <a:lnTo>
                  <a:pt x="945478" y="402"/>
                </a:lnTo>
                <a:cubicBezTo>
                  <a:pt x="952445" y="195"/>
                  <a:pt x="959429" y="60"/>
                  <a:pt x="966432" y="0"/>
                </a:cubicBezTo>
                <a:close/>
              </a:path>
            </a:pathLst>
          </a:custGeom>
          <a:solidFill>
            <a:schemeClr val="accent1">
              <a:lumMod val="20000"/>
              <a:lumOff val="80000"/>
            </a:schemeClr>
          </a:solidFill>
          <a:ln w="4838" cap="flat">
            <a:noFill/>
            <a:prstDash val="solid"/>
            <a:miter/>
          </a:ln>
        </p:spPr>
        <p:txBody>
          <a:bodyPr wrap="square" rtlCol="0" anchor="ctr">
            <a:noAutofit/>
          </a:bodyPr>
          <a:lstStyle/>
          <a:p>
            <a:endParaRPr lang="en-US">
              <a:solidFill>
                <a:schemeClr val="tx2"/>
              </a:solidFill>
            </a:endParaRPr>
          </a:p>
        </p:txBody>
      </p:sp>
      <p:sp>
        <p:nvSpPr>
          <p:cNvPr id="3" name="Text Placeholder 2"/>
          <p:cNvSpPr>
            <a:spLocks noGrp="1"/>
          </p:cNvSpPr>
          <p:nvPr>
            <p:ph type="body" idx="1"/>
          </p:nvPr>
        </p:nvSpPr>
        <p:spPr>
          <a:xfrm>
            <a:off x="525971" y="1052513"/>
            <a:ext cx="11150092" cy="542634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525971" y="649016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126C5-4890-4BA6-9462-2796A4B2B4D6}" type="datetimeFigureOut">
              <a:rPr lang="es-CO" smtClean="0"/>
              <a:t>19/10/2023</a:t>
            </a:fld>
            <a:endParaRPr lang="es-CO"/>
          </a:p>
        </p:txBody>
      </p:sp>
      <p:sp>
        <p:nvSpPr>
          <p:cNvPr id="5" name="Footer Placeholder 4"/>
          <p:cNvSpPr>
            <a:spLocks noGrp="1"/>
          </p:cNvSpPr>
          <p:nvPr>
            <p:ph type="ftr" sz="quarter" idx="3"/>
          </p:nvPr>
        </p:nvSpPr>
        <p:spPr>
          <a:xfrm>
            <a:off x="4038600" y="649016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2" name="Title Placeholder 1"/>
          <p:cNvSpPr>
            <a:spLocks noGrp="1"/>
          </p:cNvSpPr>
          <p:nvPr>
            <p:ph type="title"/>
          </p:nvPr>
        </p:nvSpPr>
        <p:spPr>
          <a:xfrm>
            <a:off x="525971" y="200962"/>
            <a:ext cx="11150092" cy="550654"/>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
        <p:nvSpPr>
          <p:cNvPr id="6" name="Slide Number Placeholder 5"/>
          <p:cNvSpPr>
            <a:spLocks noGrp="1"/>
          </p:cNvSpPr>
          <p:nvPr>
            <p:ph type="sldNum" sz="quarter" idx="4"/>
          </p:nvPr>
        </p:nvSpPr>
        <p:spPr>
          <a:xfrm>
            <a:off x="11673605" y="6421594"/>
            <a:ext cx="503663" cy="365125"/>
          </a:xfrm>
          <a:prstGeom prst="rect">
            <a:avLst/>
          </a:prstGeom>
        </p:spPr>
        <p:txBody>
          <a:bodyPr vert="horz" lIns="91440" tIns="45720" rIns="91440" bIns="45720" rtlCol="0" anchor="ctr"/>
          <a:lstStyle>
            <a:lvl1pPr algn="ctr">
              <a:defRPr sz="1200">
                <a:solidFill>
                  <a:schemeClr val="accent1"/>
                </a:solidFill>
                <a:latin typeface="Mangal" panose="02040503050203030202" pitchFamily="18" charset="0"/>
                <a:cs typeface="Mangal" panose="02040503050203030202" pitchFamily="18" charset="0"/>
              </a:defRPr>
            </a:lvl1pPr>
          </a:lstStyle>
          <a:p>
            <a:fld id="{BFFC4BA2-3785-4C24-9FA4-287AB2D91F0A}" type="slidenum">
              <a:rPr lang="es-CO" smtClean="0"/>
              <a:t>‹Nº›</a:t>
            </a:fld>
            <a:endParaRPr lang="es-CO"/>
          </a:p>
        </p:txBody>
      </p:sp>
    </p:spTree>
    <p:extLst>
      <p:ext uri="{BB962C8B-B14F-4D97-AF65-F5344CB8AC3E}">
        <p14:creationId xmlns:p14="http://schemas.microsoft.com/office/powerpoint/2010/main" val="198203413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txStyles>
    <p:titleStyle>
      <a:lvl1pPr algn="l" defTabSz="914400" rtl="0" eaLnBrk="1" latinLnBrk="0" hangingPunct="1">
        <a:lnSpc>
          <a:spcPct val="90000"/>
        </a:lnSpc>
        <a:spcBef>
          <a:spcPct val="0"/>
        </a:spcBef>
        <a:buNone/>
        <a:defRPr sz="3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673">
          <p15:clr>
            <a:srgbClr val="000000"/>
          </p15:clr>
        </p15:guide>
        <p15:guide id="4" pos="325">
          <p15:clr>
            <a:srgbClr val="5ACBF0"/>
          </p15:clr>
        </p15:guide>
        <p15:guide id="5" orient="horz" pos="119">
          <p15:clr>
            <a:srgbClr val="5ACBF0"/>
          </p15:clr>
        </p15:guide>
        <p15:guide id="9" pos="2547">
          <p15:clr>
            <a:srgbClr val="000000"/>
          </p15:clr>
        </p15:guide>
        <p15:guide id="10" pos="5110">
          <p15:clr>
            <a:srgbClr val="000000"/>
          </p15:clr>
        </p15:guide>
        <p15:guide id="11" orient="horz" pos="4320">
          <p15:clr>
            <a:srgbClr val="000000"/>
          </p15:clr>
        </p15:guide>
        <p15:guide id="12" orient="horz" pos="5">
          <p15:clr>
            <a:srgbClr val="000000"/>
          </p15:clr>
        </p15:guide>
        <p15:guide id="13" orient="horz" pos="1434">
          <p15:clr>
            <a:srgbClr val="000000"/>
          </p15:clr>
        </p15:guide>
        <p15:guide id="14" orient="horz" pos="2863">
          <p15:clr>
            <a:srgbClr val="000000"/>
          </p15:clr>
        </p15:guide>
        <p15:guide id="15" orient="horz" pos="482">
          <p15:clr>
            <a:srgbClr val="5ACBF0"/>
          </p15:clr>
        </p15:guide>
        <p15:guide id="16" pos="7469">
          <p15:clr>
            <a:srgbClr val="FBAE40"/>
          </p15:clr>
        </p15:guide>
        <p15:guide id="17" pos="7628">
          <p15:clr>
            <a:srgbClr val="FBAE40"/>
          </p15:clr>
        </p15:guide>
        <p15:guide id="18" orient="horz" pos="4133">
          <p15:clr>
            <a:srgbClr val="F26B43"/>
          </p15:clr>
        </p15:guide>
        <p15:guide id="19" orient="horz" pos="4269">
          <p15:clr>
            <a:srgbClr val="F26B43"/>
          </p15:clr>
        </p15:guide>
        <p15:guide id="20" orient="horz" pos="4088">
          <p15:clr>
            <a:srgbClr val="5ACBF0"/>
          </p15:clr>
        </p15:guide>
        <p15:guide id="21" orient="horz" pos="663">
          <p15:clr>
            <a:srgbClr val="5ACBF0"/>
          </p15:clr>
        </p15:guide>
        <p15:guide id="22" pos="3840">
          <p15:clr>
            <a:srgbClr val="F26B43"/>
          </p15:clr>
        </p15:guide>
        <p15:guide id="23" orient="horz" pos="2160">
          <p15:clr>
            <a:srgbClr val="F26B43"/>
          </p15:clr>
        </p15:guide>
        <p15:guide id="24">
          <p15:clr>
            <a:srgbClr val="000000"/>
          </p15:clr>
        </p15:guide>
        <p15:guide id="25" pos="7355">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9.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prendeia.com/por-que-aprender-inteligencia-artificial/"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eekflare.com/es/unit-testing-with-python-unittes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2.sv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prendeia.com/que-es-y-como-funciona-la-inteligencia-artificia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9775789A-2970-54CA-05DD-7E2EDC8C00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957391"/>
          </a:xfrm>
          <a:prstGeom prst="rect">
            <a:avLst/>
          </a:prstGeom>
        </p:spPr>
      </p:pic>
      <p:pic>
        <p:nvPicPr>
          <p:cNvPr id="5" name="Imagen 4" descr="Imagen que contiene estrella&#10;&#10;Descripción generada automáticamente">
            <a:extLst>
              <a:ext uri="{FF2B5EF4-FFF2-40B4-BE49-F238E27FC236}">
                <a16:creationId xmlns:a16="http://schemas.microsoft.com/office/drawing/2014/main" id="{D130F939-7528-AC93-2D5B-8669098F92C3}"/>
              </a:ext>
            </a:extLst>
          </p:cNvPr>
          <p:cNvPicPr>
            <a:picLocks noChangeAspect="1"/>
          </p:cNvPicPr>
          <p:nvPr/>
        </p:nvPicPr>
        <p:blipFill>
          <a:blip r:embed="rId4"/>
          <a:stretch>
            <a:fillRect/>
          </a:stretch>
        </p:blipFill>
        <p:spPr>
          <a:xfrm>
            <a:off x="-3761" y="-273"/>
            <a:ext cx="12224000" cy="6957391"/>
          </a:xfrm>
          <a:prstGeom prst="rect">
            <a:avLst/>
          </a:prstGeom>
        </p:spPr>
      </p:pic>
      <p:sp>
        <p:nvSpPr>
          <p:cNvPr id="7" name="Título 1">
            <a:extLst>
              <a:ext uri="{FF2B5EF4-FFF2-40B4-BE49-F238E27FC236}">
                <a16:creationId xmlns:a16="http://schemas.microsoft.com/office/drawing/2014/main" id="{1DFFB2BD-467F-9A84-2A26-30E1D6384AD4}"/>
              </a:ext>
            </a:extLst>
          </p:cNvPr>
          <p:cNvSpPr txBox="1">
            <a:spLocks/>
          </p:cNvSpPr>
          <p:nvPr/>
        </p:nvSpPr>
        <p:spPr>
          <a:xfrm>
            <a:off x="1805174" y="2856188"/>
            <a:ext cx="8606130" cy="11456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6600" b="0" i="0" u="none" strike="noStrike" kern="1200" cap="none" spc="0" normalizeH="0" baseline="0" noProof="0" dirty="0">
                <a:ln>
                  <a:noFill/>
                </a:ln>
                <a:solidFill>
                  <a:srgbClr val="E0287A"/>
                </a:solidFill>
                <a:effectLst/>
                <a:uLnTx/>
                <a:uFillTx/>
                <a:latin typeface="Arial Rounded MT Bold"/>
                <a:ea typeface="+mj-ea"/>
                <a:cs typeface="+mj-cs"/>
              </a:rPr>
              <a:t>Digital </a:t>
            </a:r>
            <a:r>
              <a:rPr kumimoji="0" lang="es-CO" sz="6600" b="0" i="0" u="none" strike="noStrike" kern="1200" cap="none" spc="0" normalizeH="0" baseline="0" noProof="0" dirty="0">
                <a:ln>
                  <a:noFill/>
                </a:ln>
                <a:solidFill>
                  <a:prstClr val="white"/>
                </a:solidFill>
                <a:effectLst/>
                <a:uLnTx/>
                <a:uFillTx/>
                <a:latin typeface="Arial Rounded MT Bold"/>
                <a:ea typeface="+mj-ea"/>
                <a:cs typeface="+mj-cs"/>
              </a:rPr>
              <a:t>and </a:t>
            </a:r>
            <a:r>
              <a:rPr kumimoji="0" lang="es-CO" sz="6600" b="0" i="0" u="none" strike="noStrike" kern="1200" cap="none" spc="0" normalizeH="0" baseline="0" noProof="0" dirty="0">
                <a:ln>
                  <a:noFill/>
                </a:ln>
                <a:solidFill>
                  <a:srgbClr val="53C0EF"/>
                </a:solidFill>
                <a:effectLst/>
                <a:uLnTx/>
                <a:uFillTx/>
                <a:latin typeface="Arial Rounded MT Bold"/>
                <a:ea typeface="+mj-ea"/>
                <a:cs typeface="+mj-cs"/>
              </a:rPr>
              <a:t>Cognitive </a:t>
            </a:r>
            <a:r>
              <a:rPr kumimoji="0" lang="es-CO" sz="6600" b="0" i="0" u="none" strike="noStrike" kern="1200" cap="none" spc="0" normalizeH="0" baseline="0" noProof="0" dirty="0">
                <a:ln>
                  <a:noFill/>
                </a:ln>
                <a:solidFill>
                  <a:prstClr val="white"/>
                </a:solidFill>
                <a:effectLst/>
                <a:uLnTx/>
                <a:uFillTx/>
                <a:latin typeface="Arial Rounded MT Bold"/>
                <a:ea typeface="+mj-ea"/>
                <a:cs typeface="+mj-cs"/>
              </a:rPr>
              <a:t>transformation.</a:t>
            </a:r>
            <a:endParaRPr kumimoji="0" lang="es-CO" sz="6600" b="0" i="0" u="none" strike="noStrike" kern="1200" cap="none" spc="0" normalizeH="0" baseline="0" noProof="0" dirty="0">
              <a:ln>
                <a:noFill/>
              </a:ln>
              <a:solidFill>
                <a:srgbClr val="53C0EF"/>
              </a:solidFill>
              <a:effectLst/>
              <a:uLnTx/>
              <a:uFillTx/>
              <a:latin typeface="Arial Rounded MT Bold"/>
              <a:ea typeface="+mj-ea"/>
              <a:cs typeface="+mj-cs"/>
            </a:endParaRPr>
          </a:p>
        </p:txBody>
      </p:sp>
      <p:pic>
        <p:nvPicPr>
          <p:cNvPr id="2" name="Imagen 2" descr="Logotipo&#10;&#10;Descripción generada automáticamente">
            <a:extLst>
              <a:ext uri="{FF2B5EF4-FFF2-40B4-BE49-F238E27FC236}">
                <a16:creationId xmlns:a16="http://schemas.microsoft.com/office/drawing/2014/main" id="{2780478C-E8D9-4C3D-F68E-17F592FF1BE9}"/>
              </a:ext>
            </a:extLst>
          </p:cNvPr>
          <p:cNvPicPr>
            <a:picLocks noChangeAspect="1"/>
          </p:cNvPicPr>
          <p:nvPr/>
        </p:nvPicPr>
        <p:blipFill>
          <a:blip r:embed="rId5"/>
          <a:stretch>
            <a:fillRect/>
          </a:stretch>
        </p:blipFill>
        <p:spPr>
          <a:xfrm>
            <a:off x="10008840" y="5999853"/>
            <a:ext cx="1590907" cy="600727"/>
          </a:xfrm>
          <a:prstGeom prst="rect">
            <a:avLst/>
          </a:prstGeom>
        </p:spPr>
      </p:pic>
      <p:sp>
        <p:nvSpPr>
          <p:cNvPr id="3" name="CuadroTexto 1">
            <a:extLst>
              <a:ext uri="{FF2B5EF4-FFF2-40B4-BE49-F238E27FC236}">
                <a16:creationId xmlns:a16="http://schemas.microsoft.com/office/drawing/2014/main" id="{4BC689A5-9CFA-9080-302E-801CD0FD2A7A}"/>
              </a:ext>
            </a:extLst>
          </p:cNvPr>
          <p:cNvSpPr txBox="1"/>
          <p:nvPr/>
        </p:nvSpPr>
        <p:spPr>
          <a:xfrm>
            <a:off x="592253" y="5999853"/>
            <a:ext cx="1872208" cy="523220"/>
          </a:xfrm>
          <a:prstGeom prst="rect">
            <a:avLst/>
          </a:prstGeom>
          <a:noFill/>
        </p:spPr>
        <p:txBody>
          <a:bodyPr wrap="square" rtlCol="0">
            <a:spAutoFit/>
          </a:bodyPr>
          <a:lstStyle/>
          <a:p>
            <a:pPr>
              <a:tabLst>
                <a:tab pos="2806065" algn="ctr"/>
                <a:tab pos="5612130" algn="r"/>
                <a:tab pos="2226310" algn="l"/>
                <a:tab pos="2806065" algn="ctr"/>
                <a:tab pos="5612130" algn="r"/>
              </a:tabLst>
            </a:pPr>
            <a:r>
              <a:rPr lang="es-CO" sz="1400">
                <a:solidFill>
                  <a:schemeClr val="bg1"/>
                </a:solidFill>
                <a:effectLst/>
                <a:latin typeface="Bahnschrift Light" panose="020B0502040204020203" pitchFamily="34" charset="0"/>
                <a:ea typeface="Calibri" panose="020F0502020204030204" pitchFamily="34" charset="0"/>
                <a:cs typeface="Times New Roman" panose="02020603050405020304" pitchFamily="18" charset="0"/>
              </a:rPr>
              <a:t>FT-121-OP V.3</a:t>
            </a:r>
            <a:endParaRPr lang="es-E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tabLst>
                <a:tab pos="2806065" algn="ctr"/>
                <a:tab pos="5612130" algn="r"/>
                <a:tab pos="2226310" algn="l"/>
                <a:tab pos="2806065" algn="ctr"/>
                <a:tab pos="5612130" algn="r"/>
              </a:tabLst>
            </a:pPr>
            <a:r>
              <a:rPr lang="es-CO" sz="1400">
                <a:solidFill>
                  <a:schemeClr val="bg1"/>
                </a:solidFill>
                <a:effectLst/>
                <a:latin typeface="Bahnschrift Light" panose="020B0502040204020203" pitchFamily="34" charset="0"/>
                <a:ea typeface="Calibri" panose="020F0502020204030204" pitchFamily="34" charset="0"/>
                <a:cs typeface="Times New Roman" panose="02020603050405020304" pitchFamily="18" charset="0"/>
              </a:rPr>
              <a:t>01/09/2022</a:t>
            </a:r>
            <a:endParaRPr lang="es-E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6826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E3E890F-0F79-FD57-EBF4-0E775F26E5D1}"/>
              </a:ext>
            </a:extLst>
          </p:cNvPr>
          <p:cNvSpPr>
            <a:spLocks noGrp="1"/>
          </p:cNvSpPr>
          <p:nvPr>
            <p:ph type="title"/>
          </p:nvPr>
        </p:nvSpPr>
        <p:spPr/>
        <p:txBody>
          <a:bodyPr/>
          <a:lstStyle/>
          <a:p>
            <a:r>
              <a:rPr lang="es-CO" dirty="0"/>
              <a:t>Creación de un modelo de AI</a:t>
            </a:r>
          </a:p>
        </p:txBody>
      </p:sp>
      <p:graphicFrame>
        <p:nvGraphicFramePr>
          <p:cNvPr id="4" name="Diagrama 3">
            <a:extLst>
              <a:ext uri="{FF2B5EF4-FFF2-40B4-BE49-F238E27FC236}">
                <a16:creationId xmlns:a16="http://schemas.microsoft.com/office/drawing/2014/main" id="{75A68B5F-4A05-18A5-DCD1-20F53D636CA3}"/>
              </a:ext>
            </a:extLst>
          </p:cNvPr>
          <p:cNvGraphicFramePr/>
          <p:nvPr>
            <p:extLst>
              <p:ext uri="{D42A27DB-BD31-4B8C-83A1-F6EECF244321}">
                <p14:modId xmlns:p14="http://schemas.microsoft.com/office/powerpoint/2010/main" val="3130274338"/>
              </p:ext>
            </p:extLst>
          </p:nvPr>
        </p:nvGraphicFramePr>
        <p:xfrm>
          <a:off x="764569" y="1041009"/>
          <a:ext cx="10662861" cy="1234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Machine Learning, un ejemplo con Python">
            <a:extLst>
              <a:ext uri="{FF2B5EF4-FFF2-40B4-BE49-F238E27FC236}">
                <a16:creationId xmlns:a16="http://schemas.microsoft.com/office/drawing/2014/main" id="{57600697-85AB-B306-0F70-B3B590155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6298" y="2432563"/>
            <a:ext cx="7049430" cy="422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17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4FE1E37-C913-9905-FD69-FFD6C70FDDDC}"/>
              </a:ext>
            </a:extLst>
          </p:cNvPr>
          <p:cNvSpPr>
            <a:spLocks noGrp="1"/>
          </p:cNvSpPr>
          <p:nvPr>
            <p:ph type="title"/>
          </p:nvPr>
        </p:nvSpPr>
        <p:spPr>
          <a:xfrm>
            <a:off x="520954" y="280670"/>
            <a:ext cx="11150092" cy="550654"/>
          </a:xfrm>
        </p:spPr>
        <p:txBody>
          <a:bodyPr/>
          <a:lstStyle/>
          <a:p>
            <a:pPr algn="ctr"/>
            <a:r>
              <a:rPr lang="es-CO" dirty="0"/>
              <a:t>Deep Learning</a:t>
            </a:r>
          </a:p>
        </p:txBody>
      </p:sp>
      <p:sp>
        <p:nvSpPr>
          <p:cNvPr id="5" name="CuadroTexto 4">
            <a:extLst>
              <a:ext uri="{FF2B5EF4-FFF2-40B4-BE49-F238E27FC236}">
                <a16:creationId xmlns:a16="http://schemas.microsoft.com/office/drawing/2014/main" id="{FADD9BB4-22E9-393F-D923-B54412537E7D}"/>
              </a:ext>
            </a:extLst>
          </p:cNvPr>
          <p:cNvSpPr txBox="1"/>
          <p:nvPr/>
        </p:nvSpPr>
        <p:spPr>
          <a:xfrm>
            <a:off x="520954" y="1422168"/>
            <a:ext cx="11347488" cy="3139321"/>
          </a:xfrm>
          <a:prstGeom prst="rect">
            <a:avLst/>
          </a:prstGeom>
          <a:noFill/>
        </p:spPr>
        <p:txBody>
          <a:bodyPr wrap="square">
            <a:spAutoFit/>
          </a:bodyPr>
          <a:lstStyle/>
          <a:p>
            <a:pPr algn="l" fontAlgn="base"/>
            <a:r>
              <a:rPr lang="es-ES" b="0" i="0" dirty="0">
                <a:solidFill>
                  <a:srgbClr val="161616"/>
                </a:solidFill>
                <a:effectLst/>
                <a:latin typeface="IBM Plex Sans" panose="020B0503050203000203" pitchFamily="34" charset="0"/>
              </a:rPr>
              <a:t>Deep learning se distingue del machine learning clásico por el tipo de datos con los que trabaja y los métodos mediante los cuales aprende.</a:t>
            </a:r>
          </a:p>
          <a:p>
            <a:pPr algn="l" fontAlgn="base"/>
            <a:endParaRPr lang="es-ES" b="0" i="0" dirty="0">
              <a:solidFill>
                <a:srgbClr val="161616"/>
              </a:solidFill>
              <a:effectLst/>
              <a:latin typeface="IBM Plex Sans" panose="020B0503050203000203" pitchFamily="34" charset="0"/>
            </a:endParaRPr>
          </a:p>
          <a:p>
            <a:pPr algn="l" fontAlgn="base"/>
            <a:r>
              <a:rPr lang="es-ES" b="0" i="0" dirty="0">
                <a:solidFill>
                  <a:srgbClr val="161616"/>
                </a:solidFill>
                <a:effectLst/>
                <a:latin typeface="IBM Plex Sans" panose="020B0503050203000203" pitchFamily="34" charset="0"/>
              </a:rPr>
              <a:t>Los algoritmos de machine learning aprovechan los datos estructurados y etiquetados para realizar predicciones, lo que conlleva la definición de características específicas durante la entrada de datos para el modelo y su organización en tablas. datos no estructurados, normalmente pasa por algún procesamiento previo para organizarlos en un formato estructurado.</a:t>
            </a:r>
          </a:p>
          <a:p>
            <a:pPr algn="l" fontAlgn="base"/>
            <a:endParaRPr lang="es-ES" b="0" i="0" dirty="0">
              <a:solidFill>
                <a:srgbClr val="161616"/>
              </a:solidFill>
              <a:effectLst/>
              <a:latin typeface="IBM Plex Sans" panose="020B0503050203000203" pitchFamily="34" charset="0"/>
            </a:endParaRPr>
          </a:p>
          <a:p>
            <a:pPr algn="l" fontAlgn="base"/>
            <a:r>
              <a:rPr lang="es-ES" b="0" i="0" dirty="0">
                <a:solidFill>
                  <a:srgbClr val="161616"/>
                </a:solidFill>
                <a:effectLst/>
                <a:latin typeface="IBM Plex Sans" panose="020B0503050203000203" pitchFamily="34" charset="0"/>
              </a:rPr>
              <a:t>Deep learning elimina parte del procesamiento previo de datos que requiere machine learning. Estos algoritmos pueden ingerir y procesar datos no estructurados, como </a:t>
            </a:r>
            <a:r>
              <a:rPr lang="es-ES" b="1" i="0" dirty="0">
                <a:solidFill>
                  <a:srgbClr val="161616"/>
                </a:solidFill>
                <a:effectLst/>
                <a:latin typeface="IBM Plex Sans" panose="020B0503050203000203" pitchFamily="34" charset="0"/>
              </a:rPr>
              <a:t>texto</a:t>
            </a:r>
            <a:r>
              <a:rPr lang="es-ES" b="0" i="0" dirty="0">
                <a:solidFill>
                  <a:srgbClr val="161616"/>
                </a:solidFill>
                <a:effectLst/>
                <a:latin typeface="IBM Plex Sans" panose="020B0503050203000203" pitchFamily="34" charset="0"/>
              </a:rPr>
              <a:t> e </a:t>
            </a:r>
            <a:r>
              <a:rPr lang="es-ES" b="1" i="0" dirty="0">
                <a:solidFill>
                  <a:srgbClr val="161616"/>
                </a:solidFill>
                <a:effectLst/>
                <a:latin typeface="IBM Plex Sans" panose="020B0503050203000203" pitchFamily="34" charset="0"/>
              </a:rPr>
              <a:t>imágenes</a:t>
            </a:r>
            <a:r>
              <a:rPr lang="es-ES" b="0" i="0" dirty="0">
                <a:solidFill>
                  <a:srgbClr val="161616"/>
                </a:solidFill>
                <a:effectLst/>
                <a:latin typeface="IBM Plex Sans" panose="020B0503050203000203" pitchFamily="34" charset="0"/>
              </a:rPr>
              <a:t>, y automatizan la extracción de características, eliminando parte de la dependencia de expertos humanos</a:t>
            </a:r>
          </a:p>
        </p:txBody>
      </p:sp>
    </p:spTree>
    <p:extLst>
      <p:ext uri="{BB962C8B-B14F-4D97-AF65-F5344CB8AC3E}">
        <p14:creationId xmlns:p14="http://schemas.microsoft.com/office/powerpoint/2010/main" val="1315661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D037B25-6202-4EFB-676C-2AB3FF02F5DC}"/>
              </a:ext>
            </a:extLst>
          </p:cNvPr>
          <p:cNvSpPr>
            <a:spLocks noGrp="1"/>
          </p:cNvSpPr>
          <p:nvPr>
            <p:ph idx="1"/>
          </p:nvPr>
        </p:nvSpPr>
        <p:spPr>
          <a:xfrm>
            <a:off x="525971" y="1052513"/>
            <a:ext cx="11150092" cy="1254589"/>
          </a:xfrm>
        </p:spPr>
        <p:txBody>
          <a:bodyPr>
            <a:normAutofit fontScale="92500"/>
          </a:bodyPr>
          <a:lstStyle/>
          <a:p>
            <a:pPr marL="0" indent="0">
              <a:buNone/>
            </a:pPr>
            <a:r>
              <a:rPr lang="es-ES" dirty="0"/>
              <a:t>Las redes neuronales artificiales se refieren a un sistema o un algoritmo utilizado para Deep Learning que imita el funcionamiento de los circuitos neuronales del cerebro humano, por ejemplo, al dar sentido a las cosas y a los acontecimientos.</a:t>
            </a:r>
            <a:endParaRPr lang="es-CO" dirty="0"/>
          </a:p>
        </p:txBody>
      </p:sp>
      <p:sp>
        <p:nvSpPr>
          <p:cNvPr id="3" name="Título 2">
            <a:extLst>
              <a:ext uri="{FF2B5EF4-FFF2-40B4-BE49-F238E27FC236}">
                <a16:creationId xmlns:a16="http://schemas.microsoft.com/office/drawing/2014/main" id="{7037F711-F265-14BF-4785-D895D33DD7BF}"/>
              </a:ext>
            </a:extLst>
          </p:cNvPr>
          <p:cNvSpPr>
            <a:spLocks noGrp="1"/>
          </p:cNvSpPr>
          <p:nvPr>
            <p:ph type="title"/>
          </p:nvPr>
        </p:nvSpPr>
        <p:spPr/>
        <p:txBody>
          <a:bodyPr/>
          <a:lstStyle/>
          <a:p>
            <a:r>
              <a:rPr lang="es-CO" dirty="0"/>
              <a:t>Redes neuronales. Modelos de Deep learning</a:t>
            </a:r>
          </a:p>
        </p:txBody>
      </p:sp>
      <p:pic>
        <p:nvPicPr>
          <p:cNvPr id="7172" name="Picture 4" descr="Qué es el Deep Learning y sus aplicaciones en la actualidad - ID Bootcamps">
            <a:extLst>
              <a:ext uri="{FF2B5EF4-FFF2-40B4-BE49-F238E27FC236}">
                <a16:creationId xmlns:a16="http://schemas.microsoft.com/office/drawing/2014/main" id="{425E4C91-E4B5-F96E-A2E0-E950F3057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865" y="2541799"/>
            <a:ext cx="6791926" cy="411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568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04DF1E6-7844-DD0C-88A5-A21C5EBC7DD5}"/>
              </a:ext>
            </a:extLst>
          </p:cNvPr>
          <p:cNvSpPr>
            <a:spLocks noGrp="1"/>
          </p:cNvSpPr>
          <p:nvPr>
            <p:ph type="title"/>
          </p:nvPr>
        </p:nvSpPr>
        <p:spPr/>
        <p:txBody>
          <a:bodyPr/>
          <a:lstStyle/>
          <a:p>
            <a:r>
              <a:rPr lang="es-CO" dirty="0"/>
              <a:t>Librerías Python para Deep learning</a:t>
            </a:r>
          </a:p>
        </p:txBody>
      </p:sp>
      <p:pic>
        <p:nvPicPr>
          <p:cNvPr id="9222" name="Picture 6" descr="Pytorch logo - Social media &amp; Logos Icons">
            <a:extLst>
              <a:ext uri="{FF2B5EF4-FFF2-40B4-BE49-F238E27FC236}">
                <a16:creationId xmlns:a16="http://schemas.microsoft.com/office/drawing/2014/main" id="{0B2E9193-4BF3-3811-932A-4F7AF06CB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034" y="2480768"/>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Machine learning con TensorFlow y Keras en Python">
            <a:extLst>
              <a:ext uri="{FF2B5EF4-FFF2-40B4-BE49-F238E27FC236}">
                <a16:creationId xmlns:a16="http://schemas.microsoft.com/office/drawing/2014/main" id="{08694B67-307C-6583-EB39-7A8BA62E2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914" y="1809256"/>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88AC762-328F-CA70-942C-132F9929E596}"/>
              </a:ext>
            </a:extLst>
          </p:cNvPr>
          <p:cNvSpPr txBox="1"/>
          <p:nvPr/>
        </p:nvSpPr>
        <p:spPr>
          <a:xfrm>
            <a:off x="7747782" y="4851886"/>
            <a:ext cx="6098344" cy="369332"/>
          </a:xfrm>
          <a:prstGeom prst="rect">
            <a:avLst/>
          </a:prstGeom>
          <a:noFill/>
        </p:spPr>
        <p:txBody>
          <a:bodyPr wrap="square">
            <a:spAutoFit/>
          </a:bodyPr>
          <a:lstStyle/>
          <a:p>
            <a:r>
              <a:rPr lang="es-CO" dirty="0"/>
              <a:t>https://pytorch.org/</a:t>
            </a:r>
          </a:p>
        </p:txBody>
      </p:sp>
      <p:sp>
        <p:nvSpPr>
          <p:cNvPr id="7" name="CuadroTexto 6">
            <a:extLst>
              <a:ext uri="{FF2B5EF4-FFF2-40B4-BE49-F238E27FC236}">
                <a16:creationId xmlns:a16="http://schemas.microsoft.com/office/drawing/2014/main" id="{48AE64DF-4590-F7EC-0088-EB23BC3AD6D5}"/>
              </a:ext>
            </a:extLst>
          </p:cNvPr>
          <p:cNvSpPr txBox="1"/>
          <p:nvPr/>
        </p:nvSpPr>
        <p:spPr>
          <a:xfrm>
            <a:off x="826478" y="4851886"/>
            <a:ext cx="6921304" cy="369332"/>
          </a:xfrm>
          <a:prstGeom prst="rect">
            <a:avLst/>
          </a:prstGeom>
          <a:noFill/>
        </p:spPr>
        <p:txBody>
          <a:bodyPr wrap="square">
            <a:spAutoFit/>
          </a:bodyPr>
          <a:lstStyle/>
          <a:p>
            <a:r>
              <a:rPr lang="es-CO" dirty="0"/>
              <a:t>https://www.tensorflow.org/learn?hl=es-419</a:t>
            </a:r>
          </a:p>
        </p:txBody>
      </p:sp>
    </p:spTree>
    <p:extLst>
      <p:ext uri="{BB962C8B-B14F-4D97-AF65-F5344CB8AC3E}">
        <p14:creationId xmlns:p14="http://schemas.microsoft.com/office/powerpoint/2010/main" val="407049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8830154-3A28-83EC-9E44-AA80A4C5B042}"/>
              </a:ext>
            </a:extLst>
          </p:cNvPr>
          <p:cNvSpPr>
            <a:spLocks noGrp="1"/>
          </p:cNvSpPr>
          <p:nvPr>
            <p:ph type="title"/>
          </p:nvPr>
        </p:nvSpPr>
        <p:spPr/>
        <p:txBody>
          <a:bodyPr/>
          <a:lstStyle/>
          <a:p>
            <a:r>
              <a:rPr lang="es-CO" dirty="0"/>
              <a:t>aplicaciones</a:t>
            </a:r>
          </a:p>
        </p:txBody>
      </p:sp>
      <p:pic>
        <p:nvPicPr>
          <p:cNvPr id="5" name="Imagen 4">
            <a:extLst>
              <a:ext uri="{FF2B5EF4-FFF2-40B4-BE49-F238E27FC236}">
                <a16:creationId xmlns:a16="http://schemas.microsoft.com/office/drawing/2014/main" id="{7B842E9A-A788-7AB0-2C5F-E005FA81D66F}"/>
              </a:ext>
            </a:extLst>
          </p:cNvPr>
          <p:cNvPicPr>
            <a:picLocks noChangeAspect="1"/>
          </p:cNvPicPr>
          <p:nvPr/>
        </p:nvPicPr>
        <p:blipFill>
          <a:blip r:embed="rId2"/>
          <a:stretch>
            <a:fillRect/>
          </a:stretch>
        </p:blipFill>
        <p:spPr>
          <a:xfrm>
            <a:off x="849528" y="1018735"/>
            <a:ext cx="10024798" cy="5242795"/>
          </a:xfrm>
          <a:prstGeom prst="rect">
            <a:avLst/>
          </a:prstGeom>
        </p:spPr>
      </p:pic>
    </p:spTree>
    <p:extLst>
      <p:ext uri="{BB962C8B-B14F-4D97-AF65-F5344CB8AC3E}">
        <p14:creationId xmlns:p14="http://schemas.microsoft.com/office/powerpoint/2010/main" val="4082634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ectronics | Free Full-Text | Sentiment Analysis Based on Deep Learning: A  Comparative Study">
            <a:extLst>
              <a:ext uri="{FF2B5EF4-FFF2-40B4-BE49-F238E27FC236}">
                <a16:creationId xmlns:a16="http://schemas.microsoft.com/office/drawing/2014/main" id="{5E10AF53-C708-3F13-DF95-2BF3DE270B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73" y="164655"/>
            <a:ext cx="10897772" cy="652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B42DDC-5582-0004-390D-13EE6092B91A}"/>
              </a:ext>
            </a:extLst>
          </p:cNvPr>
          <p:cNvSpPr>
            <a:spLocks noGrp="1"/>
          </p:cNvSpPr>
          <p:nvPr>
            <p:ph type="title"/>
          </p:nvPr>
        </p:nvSpPr>
        <p:spPr>
          <a:xfrm>
            <a:off x="168812" y="436098"/>
            <a:ext cx="11521440" cy="550654"/>
          </a:xfrm>
        </p:spPr>
        <p:txBody>
          <a:bodyPr/>
          <a:lstStyle/>
          <a:p>
            <a:pPr algn="ctr"/>
            <a:r>
              <a:rPr lang="es-ES" sz="2800" b="0" i="0" dirty="0">
                <a:solidFill>
                  <a:srgbClr val="4A555F"/>
                </a:solidFill>
                <a:effectLst/>
                <a:latin typeface="+mn-lt"/>
              </a:rPr>
              <a:t>¿Qué es el Procesamiento del Lenguaje Natural?</a:t>
            </a:r>
            <a:r>
              <a:rPr lang="es-ES" sz="2800" dirty="0">
                <a:solidFill>
                  <a:srgbClr val="4A555F"/>
                </a:solidFill>
                <a:latin typeface="+mn-lt"/>
              </a:rPr>
              <a:t> </a:t>
            </a:r>
            <a:endParaRPr lang="es-CO" sz="2800" dirty="0">
              <a:latin typeface="+mn-lt"/>
            </a:endParaRPr>
          </a:p>
        </p:txBody>
      </p:sp>
      <p:pic>
        <p:nvPicPr>
          <p:cNvPr id="10242" name="Picture 2" descr="Tipos de Datos no relacionales - Consultoria Certia. Formación |  Consultoria | Desarrollo">
            <a:extLst>
              <a:ext uri="{FF2B5EF4-FFF2-40B4-BE49-F238E27FC236}">
                <a16:creationId xmlns:a16="http://schemas.microsoft.com/office/drawing/2014/main" id="{90534147-33B1-A23A-85E1-C46AAB5C4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783" y="1729464"/>
            <a:ext cx="7099495" cy="187655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0DEA8103-92A9-B7F6-E8FE-47DE121BE900}"/>
              </a:ext>
            </a:extLst>
          </p:cNvPr>
          <p:cNvSpPr txBox="1"/>
          <p:nvPr/>
        </p:nvSpPr>
        <p:spPr>
          <a:xfrm>
            <a:off x="750569" y="4721410"/>
            <a:ext cx="10690861" cy="923330"/>
          </a:xfrm>
          <a:prstGeom prst="rect">
            <a:avLst/>
          </a:prstGeom>
          <a:noFill/>
        </p:spPr>
        <p:txBody>
          <a:bodyPr wrap="square">
            <a:spAutoFit/>
          </a:bodyPr>
          <a:lstStyle/>
          <a:p>
            <a:r>
              <a:rPr lang="es-ES" b="0" i="0" dirty="0">
                <a:solidFill>
                  <a:srgbClr val="4A555F"/>
                </a:solidFill>
                <a:effectLst/>
                <a:latin typeface="Helvetica" panose="020B0604020202020204" pitchFamily="34" charset="0"/>
              </a:rPr>
              <a:t>El Procesamiento del Lenguaje Natural (PLN) </a:t>
            </a:r>
            <a:r>
              <a:rPr lang="es-ES" dirty="0">
                <a:solidFill>
                  <a:srgbClr val="4A555F"/>
                </a:solidFill>
                <a:latin typeface="Helvetica" panose="020B0604020202020204" pitchFamily="34" charset="0"/>
              </a:rPr>
              <a:t>o (</a:t>
            </a:r>
            <a:r>
              <a:rPr lang="es-ES" b="0" i="0" dirty="0">
                <a:solidFill>
                  <a:srgbClr val="4A555F"/>
                </a:solidFill>
                <a:effectLst/>
                <a:latin typeface="Helvetica" panose="020B0604020202020204" pitchFamily="34" charset="0"/>
              </a:rPr>
              <a:t>es la rama de la informática y más específicamente de la </a:t>
            </a:r>
            <a:r>
              <a:rPr lang="es-ES" b="0" i="0" u="none" strike="noStrike" dirty="0">
                <a:solidFill>
                  <a:srgbClr val="179E86"/>
                </a:solidFill>
                <a:effectLst/>
                <a:latin typeface="Helvetica" panose="020B0604020202020204" pitchFamily="34" charset="0"/>
                <a:hlinkClick r:id="rId3"/>
              </a:rPr>
              <a:t>Inteligencia Artificial</a:t>
            </a:r>
            <a:r>
              <a:rPr lang="es-ES" b="0" i="0" dirty="0">
                <a:solidFill>
                  <a:srgbClr val="4A555F"/>
                </a:solidFill>
                <a:effectLst/>
                <a:latin typeface="Helvetica" panose="020B0604020202020204" pitchFamily="34" charset="0"/>
              </a:rPr>
              <a:t>, que se ocupa de dotar a los computadores de la capacidad de entender textos y palabras habladas de forma muy similar a la de los seres humanos.</a:t>
            </a:r>
            <a:endParaRPr lang="es-CO" dirty="0"/>
          </a:p>
        </p:txBody>
      </p:sp>
    </p:spTree>
    <p:extLst>
      <p:ext uri="{BB962C8B-B14F-4D97-AF65-F5344CB8AC3E}">
        <p14:creationId xmlns:p14="http://schemas.microsoft.com/office/powerpoint/2010/main" val="4217713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155E7F6-84AE-B06E-33E6-C4F5ABB4EA6B}"/>
              </a:ext>
            </a:extLst>
          </p:cNvPr>
          <p:cNvSpPr>
            <a:spLocks noGrp="1"/>
          </p:cNvSpPr>
          <p:nvPr>
            <p:ph type="title"/>
          </p:nvPr>
        </p:nvSpPr>
        <p:spPr>
          <a:xfrm>
            <a:off x="407962" y="440113"/>
            <a:ext cx="11150092" cy="550654"/>
          </a:xfrm>
        </p:spPr>
        <p:txBody>
          <a:bodyPr/>
          <a:lstStyle/>
          <a:p>
            <a:pPr algn="ctr"/>
            <a:r>
              <a:rPr lang="es-CO" dirty="0">
                <a:effectLst>
                  <a:outerShdw blurRad="38100" dist="38100" dir="2700000" algn="tl">
                    <a:srgbClr val="000000">
                      <a:alpha val="43137"/>
                    </a:srgbClr>
                  </a:outerShdw>
                </a:effectLst>
                <a:latin typeface="+mn-lt"/>
              </a:rPr>
              <a:t>Usos de LLM en Negocios</a:t>
            </a:r>
          </a:p>
        </p:txBody>
      </p:sp>
      <p:sp>
        <p:nvSpPr>
          <p:cNvPr id="9" name="CuadroTexto 8">
            <a:extLst>
              <a:ext uri="{FF2B5EF4-FFF2-40B4-BE49-F238E27FC236}">
                <a16:creationId xmlns:a16="http://schemas.microsoft.com/office/drawing/2014/main" id="{61D18568-3DC9-2B3F-59B9-9019BDE61210}"/>
              </a:ext>
            </a:extLst>
          </p:cNvPr>
          <p:cNvSpPr txBox="1"/>
          <p:nvPr/>
        </p:nvSpPr>
        <p:spPr>
          <a:xfrm>
            <a:off x="545844" y="1460086"/>
            <a:ext cx="11408899" cy="4093428"/>
          </a:xfrm>
          <a:prstGeom prst="rect">
            <a:avLst/>
          </a:prstGeom>
          <a:noFill/>
        </p:spPr>
        <p:txBody>
          <a:bodyPr wrap="square">
            <a:spAutoFit/>
          </a:bodyPr>
          <a:lstStyle/>
          <a:p>
            <a:r>
              <a:rPr lang="es-ES" sz="2000" dirty="0"/>
              <a:t>Las empresas lo utilizan para varias tareas automatizadas, como:</a:t>
            </a:r>
          </a:p>
          <a:p>
            <a:endParaRPr lang="es-ES" sz="2000" dirty="0"/>
          </a:p>
          <a:p>
            <a:r>
              <a:rPr lang="es-ES" sz="2000" dirty="0"/>
              <a:t>• Procesar, analizar y archivar documentos grandes</a:t>
            </a:r>
          </a:p>
          <a:p>
            <a:r>
              <a:rPr lang="es-ES" sz="2000" dirty="0"/>
              <a:t>• Analizar los comentarios de los clientes o las grabaciones de centros de atención telefónica</a:t>
            </a:r>
          </a:p>
          <a:p>
            <a:r>
              <a:rPr lang="es-ES" sz="2000" dirty="0"/>
              <a:t>• Ejecutar chatbots para ofrecer un servicio al cliente automatizado</a:t>
            </a:r>
          </a:p>
          <a:p>
            <a:r>
              <a:rPr lang="es-ES" sz="2000" dirty="0"/>
              <a:t>• Responder preguntas de quién, qué, cuándo y dónde</a:t>
            </a:r>
          </a:p>
          <a:p>
            <a:r>
              <a:rPr lang="es-ES" sz="2000" dirty="0"/>
              <a:t>• Clasificar y extraer texto</a:t>
            </a:r>
          </a:p>
          <a:p>
            <a:endParaRPr lang="es-ES" sz="2000" dirty="0"/>
          </a:p>
          <a:p>
            <a:r>
              <a:rPr lang="es-ES" sz="2000" dirty="0"/>
              <a:t>También puede integrar el NLP en aplicaciones orientadas al cliente para comunicarse de manera más eficaz con ellos. Por ejemplo, un </a:t>
            </a:r>
            <a:r>
              <a:rPr lang="es-ES" sz="2000" dirty="0" err="1"/>
              <a:t>chatbot</a:t>
            </a:r>
            <a:r>
              <a:rPr lang="es-ES" sz="2000" dirty="0"/>
              <a:t> analiza y ordena las consultas de los clientes, responde automáticamente a las preguntas comunes y redirige las consultas complejas al servicio de atención al cliente. Esta automatización ayuda a reducir los costos, evita que los agentes dediquen tiempo a consultas redundantes y mejora la satisfacción del cliente.</a:t>
            </a:r>
            <a:endParaRPr lang="es-CO" sz="2000" dirty="0"/>
          </a:p>
        </p:txBody>
      </p:sp>
    </p:spTree>
    <p:extLst>
      <p:ext uri="{BB962C8B-B14F-4D97-AF65-F5344CB8AC3E}">
        <p14:creationId xmlns:p14="http://schemas.microsoft.com/office/powerpoint/2010/main" val="994392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6B52787-DBB7-5B85-1B61-3068B32592B9}"/>
              </a:ext>
            </a:extLst>
          </p:cNvPr>
          <p:cNvSpPr>
            <a:spLocks noGrp="1"/>
          </p:cNvSpPr>
          <p:nvPr>
            <p:ph type="title"/>
          </p:nvPr>
        </p:nvSpPr>
        <p:spPr>
          <a:xfrm>
            <a:off x="520954" y="379144"/>
            <a:ext cx="11150092" cy="550654"/>
          </a:xfrm>
        </p:spPr>
        <p:txBody>
          <a:bodyPr/>
          <a:lstStyle/>
          <a:p>
            <a:r>
              <a:rPr lang="es-CO" sz="2800" dirty="0"/>
              <a:t>Algunos proveedores de Servicios de modelos LLM consumo via API rest</a:t>
            </a:r>
          </a:p>
        </p:txBody>
      </p:sp>
      <p:sp>
        <p:nvSpPr>
          <p:cNvPr id="5" name="CuadroTexto 4">
            <a:extLst>
              <a:ext uri="{FF2B5EF4-FFF2-40B4-BE49-F238E27FC236}">
                <a16:creationId xmlns:a16="http://schemas.microsoft.com/office/drawing/2014/main" id="{C1BAF17B-74ED-4673-EEEA-032FB2C9B150}"/>
              </a:ext>
            </a:extLst>
          </p:cNvPr>
          <p:cNvSpPr txBox="1"/>
          <p:nvPr/>
        </p:nvSpPr>
        <p:spPr>
          <a:xfrm>
            <a:off x="529159" y="3115127"/>
            <a:ext cx="6118997" cy="307777"/>
          </a:xfrm>
          <a:prstGeom prst="rect">
            <a:avLst/>
          </a:prstGeom>
          <a:noFill/>
        </p:spPr>
        <p:txBody>
          <a:bodyPr wrap="square">
            <a:spAutoFit/>
          </a:bodyPr>
          <a:lstStyle/>
          <a:p>
            <a:r>
              <a:rPr lang="es-CO" sz="1400" dirty="0"/>
              <a:t>https://platform.openai.com/docs/models/overview</a:t>
            </a:r>
          </a:p>
        </p:txBody>
      </p:sp>
      <p:pic>
        <p:nvPicPr>
          <p:cNvPr id="12290" name="Picture 2" descr="OpenAI PPUs: How OpenAI's unique equity compensation works">
            <a:extLst>
              <a:ext uri="{FF2B5EF4-FFF2-40B4-BE49-F238E27FC236}">
                <a16:creationId xmlns:a16="http://schemas.microsoft.com/office/drawing/2014/main" id="{AD97F974-0919-05F3-C23D-3E8C3B627E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1037" y="1459272"/>
            <a:ext cx="2816114" cy="158406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ohere | Building the Future of AI">
            <a:extLst>
              <a:ext uri="{FF2B5EF4-FFF2-40B4-BE49-F238E27FC236}">
                <a16:creationId xmlns:a16="http://schemas.microsoft.com/office/drawing/2014/main" id="{339030BD-E707-1EB1-21F7-701A35A363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7975" y="1362775"/>
            <a:ext cx="3017265" cy="158406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Eden AI">
            <a:extLst>
              <a:ext uri="{FF2B5EF4-FFF2-40B4-BE49-F238E27FC236}">
                <a16:creationId xmlns:a16="http://schemas.microsoft.com/office/drawing/2014/main" id="{013DF182-301F-9A07-9AEC-929FC3AB06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098" y="4162191"/>
            <a:ext cx="3277992" cy="143519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9FF33E0-1446-20D5-6E4C-1429262E8792}"/>
              </a:ext>
            </a:extLst>
          </p:cNvPr>
          <p:cNvSpPr txBox="1"/>
          <p:nvPr/>
        </p:nvSpPr>
        <p:spPr>
          <a:xfrm>
            <a:off x="6254516" y="3087548"/>
            <a:ext cx="6098344" cy="338554"/>
          </a:xfrm>
          <a:prstGeom prst="rect">
            <a:avLst/>
          </a:prstGeom>
          <a:noFill/>
        </p:spPr>
        <p:txBody>
          <a:bodyPr wrap="square">
            <a:spAutoFit/>
          </a:bodyPr>
          <a:lstStyle/>
          <a:p>
            <a:r>
              <a:rPr lang="es-CO" sz="1600" dirty="0"/>
              <a:t>https://docs.cohere.com/reference/generate</a:t>
            </a:r>
          </a:p>
        </p:txBody>
      </p:sp>
      <p:sp>
        <p:nvSpPr>
          <p:cNvPr id="9" name="CuadroTexto 8">
            <a:extLst>
              <a:ext uri="{FF2B5EF4-FFF2-40B4-BE49-F238E27FC236}">
                <a16:creationId xmlns:a16="http://schemas.microsoft.com/office/drawing/2014/main" id="{B0C49A27-49B9-F0FE-B0FC-AE707CDD213F}"/>
              </a:ext>
            </a:extLst>
          </p:cNvPr>
          <p:cNvSpPr txBox="1"/>
          <p:nvPr/>
        </p:nvSpPr>
        <p:spPr>
          <a:xfrm>
            <a:off x="726327" y="5642209"/>
            <a:ext cx="6161648" cy="338554"/>
          </a:xfrm>
          <a:prstGeom prst="rect">
            <a:avLst/>
          </a:prstGeom>
          <a:noFill/>
        </p:spPr>
        <p:txBody>
          <a:bodyPr wrap="square">
            <a:spAutoFit/>
          </a:bodyPr>
          <a:lstStyle/>
          <a:p>
            <a:r>
              <a:rPr lang="es-CO" sz="1600" dirty="0"/>
              <a:t>https://docs.edenai.co/docs</a:t>
            </a:r>
          </a:p>
        </p:txBody>
      </p:sp>
      <p:sp>
        <p:nvSpPr>
          <p:cNvPr id="11" name="CuadroTexto 10">
            <a:extLst>
              <a:ext uri="{FF2B5EF4-FFF2-40B4-BE49-F238E27FC236}">
                <a16:creationId xmlns:a16="http://schemas.microsoft.com/office/drawing/2014/main" id="{EDC7CDAE-2BB1-1FC3-857A-2297F899318B}"/>
              </a:ext>
            </a:extLst>
          </p:cNvPr>
          <p:cNvSpPr txBox="1"/>
          <p:nvPr/>
        </p:nvSpPr>
        <p:spPr>
          <a:xfrm>
            <a:off x="4979964" y="5793201"/>
            <a:ext cx="6161648" cy="338554"/>
          </a:xfrm>
          <a:prstGeom prst="rect">
            <a:avLst/>
          </a:prstGeom>
          <a:noFill/>
        </p:spPr>
        <p:txBody>
          <a:bodyPr wrap="square">
            <a:spAutoFit/>
          </a:bodyPr>
          <a:lstStyle/>
          <a:p>
            <a:r>
              <a:rPr lang="es-CO" sz="1600" dirty="0"/>
              <a:t>https://cloud.google.com/natural-language/docs/basics?hl=es-419</a:t>
            </a:r>
          </a:p>
        </p:txBody>
      </p:sp>
      <p:pic>
        <p:nvPicPr>
          <p:cNvPr id="12296" name="Picture 8" descr="Qué es GCP: Lo que necesitas saber sobre Google Cloud Platform">
            <a:extLst>
              <a:ext uri="{FF2B5EF4-FFF2-40B4-BE49-F238E27FC236}">
                <a16:creationId xmlns:a16="http://schemas.microsoft.com/office/drawing/2014/main" id="{665D399F-9066-55F8-1650-8B3E41C1A4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2028" y="4185323"/>
            <a:ext cx="3277993" cy="145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90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D4EE131-430C-C608-F8AE-83B25D6B3AF1}"/>
              </a:ext>
            </a:extLst>
          </p:cNvPr>
          <p:cNvSpPr>
            <a:spLocks noGrp="1"/>
          </p:cNvSpPr>
          <p:nvPr>
            <p:ph type="title"/>
          </p:nvPr>
        </p:nvSpPr>
        <p:spPr>
          <a:xfrm>
            <a:off x="258685" y="356062"/>
            <a:ext cx="11150092" cy="550654"/>
          </a:xfrm>
        </p:spPr>
        <p:txBody>
          <a:bodyPr/>
          <a:lstStyle/>
          <a:p>
            <a:pPr algn="l"/>
            <a:r>
              <a:rPr lang="es-ES" sz="2800" b="1" i="0" dirty="0">
                <a:solidFill>
                  <a:srgbClr val="111111"/>
                </a:solidFill>
                <a:effectLst/>
                <a:latin typeface="+mn-lt"/>
              </a:rPr>
              <a:t>Qué es </a:t>
            </a:r>
            <a:r>
              <a:rPr lang="es-ES" sz="2400" b="1" i="0" dirty="0">
                <a:solidFill>
                  <a:srgbClr val="111111"/>
                </a:solidFill>
                <a:effectLst/>
                <a:latin typeface="+mn-lt"/>
              </a:rPr>
              <a:t>Github</a:t>
            </a:r>
            <a:r>
              <a:rPr lang="es-ES" sz="2800" b="1" i="0" dirty="0">
                <a:solidFill>
                  <a:srgbClr val="111111"/>
                </a:solidFill>
                <a:effectLst/>
                <a:latin typeface="+mn-lt"/>
              </a:rPr>
              <a:t> y qué es lo que le ofrece a los desarrolladores.</a:t>
            </a:r>
          </a:p>
        </p:txBody>
      </p:sp>
      <p:sp>
        <p:nvSpPr>
          <p:cNvPr id="7" name="CuadroTexto 6">
            <a:extLst>
              <a:ext uri="{FF2B5EF4-FFF2-40B4-BE49-F238E27FC236}">
                <a16:creationId xmlns:a16="http://schemas.microsoft.com/office/drawing/2014/main" id="{4ECD0666-77C4-69B7-8A57-695971598518}"/>
              </a:ext>
            </a:extLst>
          </p:cNvPr>
          <p:cNvSpPr txBox="1"/>
          <p:nvPr/>
        </p:nvSpPr>
        <p:spPr>
          <a:xfrm>
            <a:off x="258685" y="1011422"/>
            <a:ext cx="7116829" cy="923330"/>
          </a:xfrm>
          <a:prstGeom prst="rect">
            <a:avLst/>
          </a:prstGeom>
          <a:noFill/>
        </p:spPr>
        <p:txBody>
          <a:bodyPr wrap="square">
            <a:spAutoFit/>
          </a:bodyPr>
          <a:lstStyle/>
          <a:p>
            <a:r>
              <a:rPr lang="es-ES" dirty="0"/>
              <a:t>Github es un portal creado para alojar el código de las aplicaciones de cualquier desarrollador, y que fue comprada por Microsoft en junio del 2018.</a:t>
            </a:r>
            <a:endParaRPr lang="es-CO" dirty="0"/>
          </a:p>
        </p:txBody>
      </p:sp>
      <p:pic>
        <p:nvPicPr>
          <p:cNvPr id="1026" name="Picture 2" descr="Microsoft adquiere GitHub: de odiar el código abierto, a comprometerse con  su desarrollo » Enrique Dans">
            <a:extLst>
              <a:ext uri="{FF2B5EF4-FFF2-40B4-BE49-F238E27FC236}">
                <a16:creationId xmlns:a16="http://schemas.microsoft.com/office/drawing/2014/main" id="{AA382617-5440-D7DB-C5A4-6868809CF0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5132" y="1029571"/>
            <a:ext cx="2458690" cy="181036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2A4AF3A8-49BC-72A9-B552-09E8DBC3CC1C}"/>
              </a:ext>
            </a:extLst>
          </p:cNvPr>
          <p:cNvSpPr txBox="1"/>
          <p:nvPr/>
        </p:nvSpPr>
        <p:spPr>
          <a:xfrm>
            <a:off x="4246993" y="1923925"/>
            <a:ext cx="2799470" cy="461665"/>
          </a:xfrm>
          <a:prstGeom prst="rect">
            <a:avLst/>
          </a:prstGeom>
          <a:noFill/>
        </p:spPr>
        <p:txBody>
          <a:bodyPr wrap="square" rtlCol="0">
            <a:spAutoFit/>
          </a:bodyPr>
          <a:lstStyle/>
          <a:p>
            <a:r>
              <a:rPr lang="es-CO" sz="2400" b="1" dirty="0"/>
              <a:t>Servicios adicionales</a:t>
            </a:r>
          </a:p>
        </p:txBody>
      </p:sp>
      <p:pic>
        <p:nvPicPr>
          <p:cNvPr id="1028" name="Picture 4" descr="Collection: GitHub Pages examples · GitHub">
            <a:extLst>
              <a:ext uri="{FF2B5EF4-FFF2-40B4-BE49-F238E27FC236}">
                <a16:creationId xmlns:a16="http://schemas.microsoft.com/office/drawing/2014/main" id="{F04DED19-BB1E-2646-3D7D-95EC703F70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659" y="3186476"/>
            <a:ext cx="2746717" cy="27467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16617C9-83CE-EADB-EB92-5DDA0B94E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593" y="3755164"/>
            <a:ext cx="3158330" cy="16093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descr="Teamwork without confusion: understanding branching strategies in Git">
            <a:extLst>
              <a:ext uri="{FF2B5EF4-FFF2-40B4-BE49-F238E27FC236}">
                <a16:creationId xmlns:a16="http://schemas.microsoft.com/office/drawing/2014/main" id="{CF241907-A110-D5FA-35D1-A58F19F8C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7719" y="2705340"/>
            <a:ext cx="2799531" cy="2099649"/>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GitHub Copilot, el asistente para programar basado en IA, ya está  disponible para todos: cuánto cuesta y quienes lo pueden usar gratis">
            <a:extLst>
              <a:ext uri="{FF2B5EF4-FFF2-40B4-BE49-F238E27FC236}">
                <a16:creationId xmlns:a16="http://schemas.microsoft.com/office/drawing/2014/main" id="{0D8A3C51-C863-C2B2-5040-43F6CED5621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46993" y="4923249"/>
            <a:ext cx="2830257" cy="1699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394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13951B2-E651-EA2A-2154-93BB85874702}"/>
              </a:ext>
            </a:extLst>
          </p:cNvPr>
          <p:cNvSpPr>
            <a:spLocks noGrp="1"/>
          </p:cNvSpPr>
          <p:nvPr>
            <p:ph type="ctrTitle"/>
          </p:nvPr>
        </p:nvSpPr>
        <p:spPr>
          <a:xfrm>
            <a:off x="0" y="914400"/>
            <a:ext cx="5219114" cy="3810000"/>
          </a:xfrm>
        </p:spPr>
        <p:txBody>
          <a:bodyPr/>
          <a:lstStyle/>
          <a:p>
            <a:r>
              <a:rPr lang="en-IN" sz="4000" dirty="0" err="1"/>
              <a:t>Capacitación</a:t>
            </a:r>
            <a:r>
              <a:rPr lang="en-IN" sz="4000" dirty="0"/>
              <a:t> ChatGPT Y Copilot</a:t>
            </a:r>
            <a:br>
              <a:rPr lang="en-IN" sz="6000" dirty="0"/>
            </a:br>
            <a:br>
              <a:rPr lang="en-IN" sz="6000" dirty="0"/>
            </a:br>
            <a:endParaRPr lang="es-419" dirty="0">
              <a:solidFill>
                <a:srgbClr val="7030A0"/>
              </a:solidFill>
            </a:endParaRPr>
          </a:p>
        </p:txBody>
      </p:sp>
      <p:pic>
        <p:nvPicPr>
          <p:cNvPr id="6" name="Imagen 5" descr="Imagen que contiene Icono&#10;&#10;Descripción generada automáticamente">
            <a:extLst>
              <a:ext uri="{FF2B5EF4-FFF2-40B4-BE49-F238E27FC236}">
                <a16:creationId xmlns:a16="http://schemas.microsoft.com/office/drawing/2014/main" id="{5F4FBD69-E956-E7C1-FED5-94CBACA0A1B4}"/>
              </a:ext>
            </a:extLst>
          </p:cNvPr>
          <p:cNvPicPr>
            <a:picLocks noChangeAspect="1"/>
          </p:cNvPicPr>
          <p:nvPr/>
        </p:nvPicPr>
        <p:blipFill>
          <a:blip r:embed="rId2"/>
          <a:stretch>
            <a:fillRect/>
          </a:stretch>
        </p:blipFill>
        <p:spPr>
          <a:xfrm>
            <a:off x="600277" y="5041293"/>
            <a:ext cx="2417957" cy="1090631"/>
          </a:xfrm>
          <a:prstGeom prst="rect">
            <a:avLst/>
          </a:prstGeom>
        </p:spPr>
      </p:pic>
    </p:spTree>
    <p:extLst>
      <p:ext uri="{BB962C8B-B14F-4D97-AF65-F5344CB8AC3E}">
        <p14:creationId xmlns:p14="http://schemas.microsoft.com/office/powerpoint/2010/main" val="73944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2921212-EBD9-9B1F-F55D-D222A9F13B7C}"/>
              </a:ext>
            </a:extLst>
          </p:cNvPr>
          <p:cNvSpPr>
            <a:spLocks noGrp="1"/>
          </p:cNvSpPr>
          <p:nvPr>
            <p:ph type="title"/>
          </p:nvPr>
        </p:nvSpPr>
        <p:spPr>
          <a:xfrm>
            <a:off x="372132" y="581837"/>
            <a:ext cx="11150092" cy="550654"/>
          </a:xfrm>
        </p:spPr>
        <p:txBody>
          <a:bodyPr/>
          <a:lstStyle/>
          <a:p>
            <a:r>
              <a:rPr lang="es-ES" sz="2800" dirty="0">
                <a:effectLst>
                  <a:outerShdw blurRad="38100" dist="38100" dir="2700000" algn="tl">
                    <a:srgbClr val="000000">
                      <a:alpha val="43137"/>
                    </a:srgbClr>
                  </a:outerShdw>
                </a:effectLst>
                <a:latin typeface="+mn-lt"/>
              </a:rPr>
              <a:t>GitHub Copilot se basa en un modelo de IA generativo desarrollado por GitHub, OpenAI y Microsoft.</a:t>
            </a:r>
            <a:br>
              <a:rPr lang="es-CO" sz="2800" dirty="0">
                <a:effectLst>
                  <a:outerShdw blurRad="38100" dist="38100" dir="2700000" algn="tl">
                    <a:srgbClr val="000000">
                      <a:alpha val="43137"/>
                    </a:srgbClr>
                  </a:outerShdw>
                </a:effectLst>
                <a:latin typeface="+mn-lt"/>
              </a:rPr>
            </a:br>
            <a:endParaRPr lang="es-CO" sz="2800" dirty="0">
              <a:effectLst>
                <a:outerShdw blurRad="38100" dist="38100" dir="2700000" algn="tl">
                  <a:srgbClr val="000000">
                    <a:alpha val="43137"/>
                  </a:srgbClr>
                </a:outerShdw>
              </a:effectLst>
              <a:latin typeface="+mn-lt"/>
            </a:endParaRPr>
          </a:p>
        </p:txBody>
      </p:sp>
      <p:sp>
        <p:nvSpPr>
          <p:cNvPr id="7" name="CuadroTexto 6">
            <a:extLst>
              <a:ext uri="{FF2B5EF4-FFF2-40B4-BE49-F238E27FC236}">
                <a16:creationId xmlns:a16="http://schemas.microsoft.com/office/drawing/2014/main" id="{6EC0769B-10E4-CE95-3EC9-2942337BABD0}"/>
              </a:ext>
            </a:extLst>
          </p:cNvPr>
          <p:cNvSpPr txBox="1"/>
          <p:nvPr/>
        </p:nvSpPr>
        <p:spPr>
          <a:xfrm>
            <a:off x="381510" y="1480474"/>
            <a:ext cx="6098344" cy="1200329"/>
          </a:xfrm>
          <a:prstGeom prst="rect">
            <a:avLst/>
          </a:prstGeom>
          <a:noFill/>
          <a:ln w="6350">
            <a:solidFill>
              <a:schemeClr val="tx1"/>
            </a:solidFill>
          </a:ln>
        </p:spPr>
        <p:txBody>
          <a:bodyPr wrap="square">
            <a:spAutoFit/>
          </a:bodyPr>
          <a:lstStyle/>
          <a:p>
            <a:pPr algn="just"/>
            <a:r>
              <a:rPr lang="es-ES" i="1" dirty="0"/>
              <a:t>GitHub Copilot se entrena en todos los idiomas que aparecen en repositorios públicos. Para cada idioma, la calidad de las sugerencias que reciba puede depender del volumen y la diversidad de datos de entrenamiento para ese idioma.</a:t>
            </a:r>
            <a:endParaRPr lang="es-CO" i="1" dirty="0"/>
          </a:p>
        </p:txBody>
      </p:sp>
      <p:pic>
        <p:nvPicPr>
          <p:cNvPr id="1026" name="Picture 2" descr="Microsoft-owned GitHub's AI coder amazes (and terrifies) developers -  Protocol">
            <a:extLst>
              <a:ext uri="{FF2B5EF4-FFF2-40B4-BE49-F238E27FC236}">
                <a16:creationId xmlns:a16="http://schemas.microsoft.com/office/drawing/2014/main" id="{D99E9CC5-3C4C-A002-E524-CB0DF6490D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2093" y="2088429"/>
            <a:ext cx="5078590" cy="2681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uadroTexto 8">
            <a:extLst>
              <a:ext uri="{FF2B5EF4-FFF2-40B4-BE49-F238E27FC236}">
                <a16:creationId xmlns:a16="http://schemas.microsoft.com/office/drawing/2014/main" id="{96AC6DDC-2896-6006-3F0D-D891F17E07CE}"/>
              </a:ext>
            </a:extLst>
          </p:cNvPr>
          <p:cNvSpPr txBox="1"/>
          <p:nvPr/>
        </p:nvSpPr>
        <p:spPr>
          <a:xfrm>
            <a:off x="417340" y="2976869"/>
            <a:ext cx="6098344" cy="1200329"/>
          </a:xfrm>
          <a:prstGeom prst="rect">
            <a:avLst/>
          </a:prstGeom>
          <a:noFill/>
          <a:ln w="9525">
            <a:solidFill>
              <a:schemeClr val="tx1"/>
            </a:solidFill>
          </a:ln>
        </p:spPr>
        <p:txBody>
          <a:bodyPr wrap="square">
            <a:spAutoFit/>
          </a:bodyPr>
          <a:lstStyle/>
          <a:p>
            <a:r>
              <a:rPr lang="es-ES" i="1" dirty="0"/>
              <a:t>Los lenguajes con menos representación en repositorios Los lenguajes con menos representación en repositorios públicos pueden producir menos sugerencias o menos sólidas. públicos pueden producir menos sugerencias o menos sólidas.</a:t>
            </a:r>
            <a:endParaRPr lang="es-CO" i="1" dirty="0"/>
          </a:p>
        </p:txBody>
      </p:sp>
      <p:sp>
        <p:nvSpPr>
          <p:cNvPr id="12" name="CuadroTexto 11">
            <a:extLst>
              <a:ext uri="{FF2B5EF4-FFF2-40B4-BE49-F238E27FC236}">
                <a16:creationId xmlns:a16="http://schemas.microsoft.com/office/drawing/2014/main" id="{D9BD8C13-72B7-D0B1-1620-0544FF0113F8}"/>
              </a:ext>
            </a:extLst>
          </p:cNvPr>
          <p:cNvSpPr txBox="1"/>
          <p:nvPr/>
        </p:nvSpPr>
        <p:spPr>
          <a:xfrm>
            <a:off x="417340" y="4473264"/>
            <a:ext cx="6098344" cy="1477328"/>
          </a:xfrm>
          <a:prstGeom prst="rect">
            <a:avLst/>
          </a:prstGeom>
          <a:noFill/>
          <a:ln w="6350">
            <a:solidFill>
              <a:schemeClr val="tx1"/>
            </a:solidFill>
          </a:ln>
        </p:spPr>
        <p:txBody>
          <a:bodyPr wrap="square">
            <a:spAutoFit/>
          </a:bodyPr>
          <a:lstStyle>
            <a:defPPr>
              <a:defRPr lang="es-CO"/>
            </a:defPPr>
            <a:lvl1pPr algn="just">
              <a:defRPr i="1"/>
            </a:lvl1pPr>
          </a:lstStyle>
          <a:p>
            <a:r>
              <a:rPr lang="es-ES" dirty="0">
                <a:solidFill>
                  <a:srgbClr val="C00000"/>
                </a:solidFill>
              </a:rPr>
              <a:t>GitHub Copilot ofrece sugerencias de un modelo que OpenAI creó a partir de miles de millones de líneas de código abierto. Como resultado, el conjunto de entrenamiento para GitHub Copilot puede contener patrones de codificación no seguros, errores o referencias a API o expresiones obsoletas.</a:t>
            </a:r>
            <a:endParaRPr lang="es-CO" dirty="0">
              <a:solidFill>
                <a:srgbClr val="C00000"/>
              </a:solidFill>
            </a:endParaRPr>
          </a:p>
        </p:txBody>
      </p:sp>
      <p:sp>
        <p:nvSpPr>
          <p:cNvPr id="14" name="CuadroTexto 13">
            <a:extLst>
              <a:ext uri="{FF2B5EF4-FFF2-40B4-BE49-F238E27FC236}">
                <a16:creationId xmlns:a16="http://schemas.microsoft.com/office/drawing/2014/main" id="{8D33C702-1A94-B8C5-E05D-0E4428FDA6F3}"/>
              </a:ext>
            </a:extLst>
          </p:cNvPr>
          <p:cNvSpPr txBox="1"/>
          <p:nvPr/>
        </p:nvSpPr>
        <p:spPr>
          <a:xfrm>
            <a:off x="7398869" y="5079178"/>
            <a:ext cx="3925038" cy="646331"/>
          </a:xfrm>
          <a:prstGeom prst="rect">
            <a:avLst/>
          </a:prstGeom>
          <a:noFill/>
        </p:spPr>
        <p:txBody>
          <a:bodyPr wrap="square">
            <a:spAutoFit/>
          </a:bodyPr>
          <a:lstStyle/>
          <a:p>
            <a:r>
              <a:rPr lang="es-ES" dirty="0">
                <a:solidFill>
                  <a:srgbClr val="C00000"/>
                </a:solidFill>
              </a:rPr>
              <a:t>L</a:t>
            </a:r>
            <a:r>
              <a:rPr lang="es-ES" b="0" i="0" dirty="0">
                <a:solidFill>
                  <a:srgbClr val="C00000"/>
                </a:solidFill>
                <a:effectLst/>
              </a:rPr>
              <a:t>as sugerencias también pueden contener patrones no deseados.</a:t>
            </a:r>
            <a:endParaRPr lang="es-CO" dirty="0">
              <a:solidFill>
                <a:srgbClr val="C00000"/>
              </a:solidFill>
            </a:endParaRPr>
          </a:p>
        </p:txBody>
      </p:sp>
    </p:spTree>
    <p:extLst>
      <p:ext uri="{BB962C8B-B14F-4D97-AF65-F5344CB8AC3E}">
        <p14:creationId xmlns:p14="http://schemas.microsoft.com/office/powerpoint/2010/main" val="3811999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F3E84487-B15A-6A1D-83ED-91387A26C9EF}"/>
              </a:ext>
            </a:extLst>
          </p:cNvPr>
          <p:cNvSpPr txBox="1"/>
          <p:nvPr/>
        </p:nvSpPr>
        <p:spPr>
          <a:xfrm>
            <a:off x="568175" y="1264857"/>
            <a:ext cx="8894299" cy="1200329"/>
          </a:xfrm>
          <a:prstGeom prst="rect">
            <a:avLst/>
          </a:prstGeom>
          <a:noFill/>
        </p:spPr>
        <p:txBody>
          <a:bodyPr wrap="square">
            <a:spAutoFit/>
          </a:bodyPr>
          <a:lstStyle/>
          <a:p>
            <a:r>
              <a:rPr lang="es-CO" sz="2400" dirty="0"/>
              <a:t>GitHub Copilot está disponible como extensión en </a:t>
            </a:r>
            <a:r>
              <a:rPr lang="es-CO" sz="2400" b="1" dirty="0">
                <a:effectLst>
                  <a:outerShdw blurRad="38100" dist="38100" dir="2700000" algn="tl">
                    <a:srgbClr val="000000">
                      <a:alpha val="43137"/>
                    </a:srgbClr>
                  </a:outerShdw>
                </a:effectLst>
              </a:rPr>
              <a:t>Visual Studio Code, </a:t>
            </a:r>
            <a:r>
              <a:rPr lang="es-CO" sz="2400" dirty="0"/>
              <a:t>Visual Studio, Vim, Neovim, el conjunto de JetBrains suite de IDE y Azure Data Studio.</a:t>
            </a:r>
          </a:p>
        </p:txBody>
      </p:sp>
      <p:sp>
        <p:nvSpPr>
          <p:cNvPr id="9" name="CuadroTexto 8">
            <a:extLst>
              <a:ext uri="{FF2B5EF4-FFF2-40B4-BE49-F238E27FC236}">
                <a16:creationId xmlns:a16="http://schemas.microsoft.com/office/drawing/2014/main" id="{DC124620-0666-8429-D5DD-4041C7F51ADD}"/>
              </a:ext>
            </a:extLst>
          </p:cNvPr>
          <p:cNvSpPr txBox="1"/>
          <p:nvPr/>
        </p:nvSpPr>
        <p:spPr>
          <a:xfrm>
            <a:off x="568175" y="373251"/>
            <a:ext cx="6098344" cy="523220"/>
          </a:xfrm>
          <a:prstGeom prst="rect">
            <a:avLst/>
          </a:prstGeom>
          <a:noFill/>
        </p:spPr>
        <p:txBody>
          <a:bodyPr wrap="square">
            <a:spAutoFit/>
          </a:bodyPr>
          <a:lstStyle/>
          <a:p>
            <a:r>
              <a:rPr lang="es-CO" sz="2800" b="0" i="0" dirty="0">
                <a:effectLst>
                  <a:outerShdw blurRad="38100" dist="38100" dir="2700000" algn="tl">
                    <a:srgbClr val="000000">
                      <a:alpha val="43137"/>
                    </a:srgbClr>
                  </a:outerShdw>
                </a:effectLst>
              </a:rPr>
              <a:t>Editores de código habilitados</a:t>
            </a:r>
            <a:endParaRPr lang="es-CO" sz="2800" dirty="0">
              <a:effectLst>
                <a:outerShdw blurRad="38100" dist="38100" dir="2700000" algn="tl">
                  <a:srgbClr val="000000">
                    <a:alpha val="43137"/>
                  </a:srgbClr>
                </a:outerShdw>
              </a:effectLst>
            </a:endParaRPr>
          </a:p>
        </p:txBody>
      </p:sp>
      <p:pic>
        <p:nvPicPr>
          <p:cNvPr id="2050" name="Picture 2" descr="Visual Studio Code - Code Editing. Redefined">
            <a:extLst>
              <a:ext uri="{FF2B5EF4-FFF2-40B4-BE49-F238E27FC236}">
                <a16:creationId xmlns:a16="http://schemas.microsoft.com/office/drawing/2014/main" id="{6BBD28D3-1E95-229A-694B-F6345865B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33" y="3091782"/>
            <a:ext cx="5204132" cy="260206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C0EA9E14-F5AE-38B5-9B41-3159397940FB}"/>
              </a:ext>
            </a:extLst>
          </p:cNvPr>
          <p:cNvPicPr>
            <a:picLocks noChangeAspect="1"/>
          </p:cNvPicPr>
          <p:nvPr/>
        </p:nvPicPr>
        <p:blipFill>
          <a:blip r:embed="rId3"/>
          <a:stretch>
            <a:fillRect/>
          </a:stretch>
        </p:blipFill>
        <p:spPr>
          <a:xfrm>
            <a:off x="6330926" y="2242728"/>
            <a:ext cx="5537295" cy="4242021"/>
          </a:xfrm>
          <a:prstGeom prst="rect">
            <a:avLst/>
          </a:prstGeom>
        </p:spPr>
      </p:pic>
    </p:spTree>
    <p:extLst>
      <p:ext uri="{BB962C8B-B14F-4D97-AF65-F5344CB8AC3E}">
        <p14:creationId xmlns:p14="http://schemas.microsoft.com/office/powerpoint/2010/main" val="3398516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AE7AF2D-9602-2D31-6C61-EE0CB493CDAF}"/>
              </a:ext>
            </a:extLst>
          </p:cNvPr>
          <p:cNvSpPr>
            <a:spLocks noGrp="1"/>
          </p:cNvSpPr>
          <p:nvPr>
            <p:ph type="title"/>
          </p:nvPr>
        </p:nvSpPr>
        <p:spPr/>
        <p:txBody>
          <a:bodyPr/>
          <a:lstStyle/>
          <a:p>
            <a:r>
              <a:rPr lang="es-CO" dirty="0"/>
              <a:t>Fundamentos Python</a:t>
            </a:r>
          </a:p>
        </p:txBody>
      </p:sp>
      <p:pic>
        <p:nvPicPr>
          <p:cNvPr id="1026" name="Picture 2" descr="Tipos de datos. *El tipo de dato carácter no existe en Python, un... |  Download Scientific Diagram">
            <a:extLst>
              <a:ext uri="{FF2B5EF4-FFF2-40B4-BE49-F238E27FC236}">
                <a16:creationId xmlns:a16="http://schemas.microsoft.com/office/drawing/2014/main" id="{A1780507-5AD2-9A37-49C2-6C0EE91A1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86" y="1083213"/>
            <a:ext cx="8224134" cy="542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568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7F98A2F-7CDC-A98A-5608-E7C359CAE92A}"/>
              </a:ext>
            </a:extLst>
          </p:cNvPr>
          <p:cNvSpPr>
            <a:spLocks noGrp="1"/>
          </p:cNvSpPr>
          <p:nvPr>
            <p:ph type="title"/>
          </p:nvPr>
        </p:nvSpPr>
        <p:spPr>
          <a:xfrm>
            <a:off x="4161277" y="337808"/>
            <a:ext cx="3243182" cy="550654"/>
          </a:xfrm>
        </p:spPr>
        <p:txBody>
          <a:bodyPr/>
          <a:lstStyle/>
          <a:p>
            <a:r>
              <a:rPr lang="es-CO" dirty="0"/>
              <a:t>Listas , tuplas</a:t>
            </a:r>
          </a:p>
        </p:txBody>
      </p:sp>
      <p:pic>
        <p:nvPicPr>
          <p:cNvPr id="5" name="Imagen 4">
            <a:extLst>
              <a:ext uri="{FF2B5EF4-FFF2-40B4-BE49-F238E27FC236}">
                <a16:creationId xmlns:a16="http://schemas.microsoft.com/office/drawing/2014/main" id="{E5993AD8-BAFF-D230-6056-D7467B51AFBD}"/>
              </a:ext>
            </a:extLst>
          </p:cNvPr>
          <p:cNvPicPr>
            <a:picLocks noChangeAspect="1"/>
          </p:cNvPicPr>
          <p:nvPr/>
        </p:nvPicPr>
        <p:blipFill>
          <a:blip r:embed="rId2"/>
          <a:stretch>
            <a:fillRect/>
          </a:stretch>
        </p:blipFill>
        <p:spPr>
          <a:xfrm>
            <a:off x="2228659" y="4426396"/>
            <a:ext cx="7108417" cy="1818864"/>
          </a:xfrm>
          <a:prstGeom prst="rect">
            <a:avLst/>
          </a:prstGeom>
        </p:spPr>
      </p:pic>
      <p:pic>
        <p:nvPicPr>
          <p:cNvPr id="3080" name="Picture 8" descr="Operaciones para cortar listas en Python (slice notation) - Parzibyte's blog">
            <a:extLst>
              <a:ext uri="{FF2B5EF4-FFF2-40B4-BE49-F238E27FC236}">
                <a16:creationId xmlns:a16="http://schemas.microsoft.com/office/drawing/2014/main" id="{9EA72816-1F90-AE3A-AFAF-DC85D8F24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846" y="1263362"/>
            <a:ext cx="6367975" cy="278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578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D3A1BD8-7E1D-DD35-1716-A8B91983906F}"/>
              </a:ext>
            </a:extLst>
          </p:cNvPr>
          <p:cNvSpPr>
            <a:spLocks noGrp="1"/>
          </p:cNvSpPr>
          <p:nvPr>
            <p:ph type="title"/>
          </p:nvPr>
        </p:nvSpPr>
        <p:spPr>
          <a:xfrm>
            <a:off x="602170" y="538587"/>
            <a:ext cx="11150092" cy="550654"/>
          </a:xfrm>
        </p:spPr>
        <p:txBody>
          <a:bodyPr/>
          <a:lstStyle/>
          <a:p>
            <a:r>
              <a:rPr lang="es-CO" dirty="0"/>
              <a:t>Diccionarios Python</a:t>
            </a:r>
          </a:p>
        </p:txBody>
      </p:sp>
      <p:pic>
        <p:nvPicPr>
          <p:cNvPr id="7" name="Imagen 6">
            <a:extLst>
              <a:ext uri="{FF2B5EF4-FFF2-40B4-BE49-F238E27FC236}">
                <a16:creationId xmlns:a16="http://schemas.microsoft.com/office/drawing/2014/main" id="{F8A9C0F5-5C43-3736-06F6-5894AF409136}"/>
              </a:ext>
            </a:extLst>
          </p:cNvPr>
          <p:cNvPicPr>
            <a:picLocks noChangeAspect="1"/>
          </p:cNvPicPr>
          <p:nvPr/>
        </p:nvPicPr>
        <p:blipFill>
          <a:blip r:embed="rId2"/>
          <a:stretch>
            <a:fillRect/>
          </a:stretch>
        </p:blipFill>
        <p:spPr>
          <a:xfrm>
            <a:off x="382301" y="2200989"/>
            <a:ext cx="11589830" cy="2853617"/>
          </a:xfrm>
          <a:prstGeom prst="rect">
            <a:avLst/>
          </a:prstGeom>
        </p:spPr>
      </p:pic>
    </p:spTree>
    <p:extLst>
      <p:ext uri="{BB962C8B-B14F-4D97-AF65-F5344CB8AC3E}">
        <p14:creationId xmlns:p14="http://schemas.microsoft.com/office/powerpoint/2010/main" val="2068591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B321EE6-01C0-84C2-130D-611909A0B137}"/>
              </a:ext>
            </a:extLst>
          </p:cNvPr>
          <p:cNvSpPr>
            <a:spLocks noGrp="1"/>
          </p:cNvSpPr>
          <p:nvPr>
            <p:ph idx="1"/>
          </p:nvPr>
        </p:nvSpPr>
        <p:spPr>
          <a:xfrm>
            <a:off x="525971" y="1052513"/>
            <a:ext cx="11150092" cy="1986109"/>
          </a:xfrm>
        </p:spPr>
        <p:txBody>
          <a:bodyPr>
            <a:normAutofit/>
          </a:bodyPr>
          <a:lstStyle/>
          <a:p>
            <a:pPr marL="0" indent="0">
              <a:buNone/>
            </a:pPr>
            <a:r>
              <a:rPr lang="es-ES" sz="2000" dirty="0"/>
              <a:t>En Python, JSON (JavaScript Object Notation) es un formato de datos ligero y legible por humanos que se utiliza para el intercambio de información entre aplicaciones. JSON se basa en una sintaxis similar a la de los diccionarios y listas de Python, lo que lo hace muy adecuado para trabajar con estructuras de datos en Python.</a:t>
            </a:r>
            <a:endParaRPr lang="es-CO" sz="2000" dirty="0"/>
          </a:p>
        </p:txBody>
      </p:sp>
      <p:sp>
        <p:nvSpPr>
          <p:cNvPr id="3" name="Título 2">
            <a:extLst>
              <a:ext uri="{FF2B5EF4-FFF2-40B4-BE49-F238E27FC236}">
                <a16:creationId xmlns:a16="http://schemas.microsoft.com/office/drawing/2014/main" id="{B416BB20-6F50-E925-9EE0-38B19F99EFC4}"/>
              </a:ext>
            </a:extLst>
          </p:cNvPr>
          <p:cNvSpPr>
            <a:spLocks noGrp="1"/>
          </p:cNvSpPr>
          <p:nvPr>
            <p:ph type="title"/>
          </p:nvPr>
        </p:nvSpPr>
        <p:spPr/>
        <p:txBody>
          <a:bodyPr/>
          <a:lstStyle/>
          <a:p>
            <a:r>
              <a:rPr lang="es-ES" sz="2800" dirty="0"/>
              <a:t>JSON</a:t>
            </a:r>
            <a:endParaRPr lang="es-CO" sz="2800" dirty="0"/>
          </a:p>
        </p:txBody>
      </p:sp>
      <p:pic>
        <p:nvPicPr>
          <p:cNvPr id="4099" name="Picture 3" descr="Qué es JSON?">
            <a:extLst>
              <a:ext uri="{FF2B5EF4-FFF2-40B4-BE49-F238E27FC236}">
                <a16:creationId xmlns:a16="http://schemas.microsoft.com/office/drawing/2014/main" id="{816F6037-0245-7D1D-FE8D-79F4074C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679" y="2867960"/>
            <a:ext cx="10254642" cy="2937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610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8589B32-ADC7-58A2-983B-3A59B6A696D7}"/>
              </a:ext>
            </a:extLst>
          </p:cNvPr>
          <p:cNvSpPr>
            <a:spLocks noGrp="1"/>
          </p:cNvSpPr>
          <p:nvPr>
            <p:ph type="title"/>
          </p:nvPr>
        </p:nvSpPr>
        <p:spPr/>
        <p:txBody>
          <a:bodyPr/>
          <a:lstStyle/>
          <a:p>
            <a:r>
              <a:rPr lang="es-CO" dirty="0"/>
              <a:t>Comunicación entre app</a:t>
            </a:r>
          </a:p>
        </p:txBody>
      </p:sp>
      <p:pic>
        <p:nvPicPr>
          <p:cNvPr id="7" name="Imagen 6">
            <a:extLst>
              <a:ext uri="{FF2B5EF4-FFF2-40B4-BE49-F238E27FC236}">
                <a16:creationId xmlns:a16="http://schemas.microsoft.com/office/drawing/2014/main" id="{DE8844FB-9A8B-7011-A641-4D3954261CA5}"/>
              </a:ext>
            </a:extLst>
          </p:cNvPr>
          <p:cNvPicPr>
            <a:picLocks noChangeAspect="1"/>
          </p:cNvPicPr>
          <p:nvPr/>
        </p:nvPicPr>
        <p:blipFill>
          <a:blip r:embed="rId2"/>
          <a:stretch>
            <a:fillRect/>
          </a:stretch>
        </p:blipFill>
        <p:spPr>
          <a:xfrm>
            <a:off x="2024576" y="1271294"/>
            <a:ext cx="7467600" cy="4962525"/>
          </a:xfrm>
          <a:prstGeom prst="rect">
            <a:avLst/>
          </a:prstGeom>
        </p:spPr>
      </p:pic>
    </p:spTree>
    <p:extLst>
      <p:ext uri="{BB962C8B-B14F-4D97-AF65-F5344CB8AC3E}">
        <p14:creationId xmlns:p14="http://schemas.microsoft.com/office/powerpoint/2010/main" val="3315390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i - Accessing JSON array data in PHP - Stack Overflow">
            <a:extLst>
              <a:ext uri="{FF2B5EF4-FFF2-40B4-BE49-F238E27FC236}">
                <a16:creationId xmlns:a16="http://schemas.microsoft.com/office/drawing/2014/main" id="{A478B6A4-BFF3-7D1F-8663-782713CB2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85" y="1459523"/>
            <a:ext cx="4514850" cy="3829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ython Pandas DataFrame">
            <a:extLst>
              <a:ext uri="{FF2B5EF4-FFF2-40B4-BE49-F238E27FC236}">
                <a16:creationId xmlns:a16="http://schemas.microsoft.com/office/drawing/2014/main" id="{339AB727-2393-3C30-FD23-5A343797F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06" y="2220797"/>
            <a:ext cx="4277512" cy="23065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yor y menor de matriz en Python - Parzibyte's blog">
            <a:extLst>
              <a:ext uri="{FF2B5EF4-FFF2-40B4-BE49-F238E27FC236}">
                <a16:creationId xmlns:a16="http://schemas.microsoft.com/office/drawing/2014/main" id="{3371A4D6-5C4C-D2D3-A35C-3E6599EB4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682" y="2275749"/>
            <a:ext cx="3312157" cy="230650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D6F136D-6CBA-CFB1-21F7-32FB4C262AAD}"/>
              </a:ext>
            </a:extLst>
          </p:cNvPr>
          <p:cNvSpPr txBox="1"/>
          <p:nvPr/>
        </p:nvSpPr>
        <p:spPr>
          <a:xfrm>
            <a:off x="4234375" y="155586"/>
            <a:ext cx="10353821" cy="523220"/>
          </a:xfrm>
          <a:prstGeom prst="rect">
            <a:avLst/>
          </a:prstGeom>
          <a:noFill/>
        </p:spPr>
        <p:txBody>
          <a:bodyPr wrap="square" rtlCol="0">
            <a:spAutoFit/>
          </a:bodyPr>
          <a:lstStyle/>
          <a:p>
            <a:r>
              <a:rPr lang="es-CO" sz="2800" b="1" dirty="0"/>
              <a:t>Json Tablas, Arrays</a:t>
            </a:r>
          </a:p>
        </p:txBody>
      </p:sp>
    </p:spTree>
    <p:extLst>
      <p:ext uri="{BB962C8B-B14F-4D97-AF65-F5344CB8AC3E}">
        <p14:creationId xmlns:p14="http://schemas.microsoft.com/office/powerpoint/2010/main" val="313101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1D4964D-F454-DC17-C104-17362AFD6421}"/>
              </a:ext>
            </a:extLst>
          </p:cNvPr>
          <p:cNvSpPr>
            <a:spLocks noGrp="1"/>
          </p:cNvSpPr>
          <p:nvPr>
            <p:ph type="title"/>
          </p:nvPr>
        </p:nvSpPr>
        <p:spPr>
          <a:xfrm>
            <a:off x="905799" y="440113"/>
            <a:ext cx="11150092" cy="550654"/>
          </a:xfrm>
        </p:spPr>
        <p:txBody>
          <a:bodyPr/>
          <a:lstStyle/>
          <a:p>
            <a:r>
              <a:rPr lang="es-ES" dirty="0"/>
              <a:t>Programación Orientada a Objetos (POO)</a:t>
            </a:r>
            <a:endParaRPr lang="es-CO" dirty="0"/>
          </a:p>
        </p:txBody>
      </p:sp>
      <p:sp>
        <p:nvSpPr>
          <p:cNvPr id="7" name="CuadroTexto 6">
            <a:extLst>
              <a:ext uri="{FF2B5EF4-FFF2-40B4-BE49-F238E27FC236}">
                <a16:creationId xmlns:a16="http://schemas.microsoft.com/office/drawing/2014/main" id="{F68BAD31-2E9F-20C9-3450-9E245915760F}"/>
              </a:ext>
            </a:extLst>
          </p:cNvPr>
          <p:cNvSpPr txBox="1"/>
          <p:nvPr/>
        </p:nvSpPr>
        <p:spPr>
          <a:xfrm>
            <a:off x="905799" y="1301663"/>
            <a:ext cx="9879037" cy="2246769"/>
          </a:xfrm>
          <a:prstGeom prst="rect">
            <a:avLst/>
          </a:prstGeom>
          <a:noFill/>
        </p:spPr>
        <p:txBody>
          <a:bodyPr wrap="square">
            <a:spAutoFit/>
          </a:bodyPr>
          <a:lstStyle/>
          <a:p>
            <a:r>
              <a:rPr lang="es-ES" sz="2000" dirty="0"/>
              <a:t>La Programación Orientada a Objetos (POO) en Python se basa en la creación de clases y objetos. Una clase define la estructura y el comportamiento, y un objeto es una instancia de esa clase. Las clases tienen atributos (variables) y métodos (funciones). </a:t>
            </a:r>
          </a:p>
          <a:p>
            <a:endParaRPr lang="es-ES" sz="2000" dirty="0"/>
          </a:p>
          <a:p>
            <a:endParaRPr lang="es-ES" sz="2000" dirty="0"/>
          </a:p>
          <a:p>
            <a:r>
              <a:rPr lang="es-ES" sz="2000" dirty="0"/>
              <a:t>La POO en Python se centra en la encapsulación, la herencia y el polimorfismo para organizar y reutilizar código de manera efectiva.</a:t>
            </a:r>
            <a:endParaRPr lang="es-CO" sz="2000" dirty="0"/>
          </a:p>
        </p:txBody>
      </p:sp>
    </p:spTree>
    <p:extLst>
      <p:ext uri="{BB962C8B-B14F-4D97-AF65-F5344CB8AC3E}">
        <p14:creationId xmlns:p14="http://schemas.microsoft.com/office/powerpoint/2010/main" val="2064428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AFB8A72-26EE-5AC4-1CFC-1E7EC1697E5C}"/>
              </a:ext>
            </a:extLst>
          </p:cNvPr>
          <p:cNvSpPr>
            <a:spLocks noGrp="1"/>
          </p:cNvSpPr>
          <p:nvPr>
            <p:ph type="title"/>
          </p:nvPr>
        </p:nvSpPr>
        <p:spPr/>
        <p:txBody>
          <a:bodyPr/>
          <a:lstStyle/>
          <a:p>
            <a:r>
              <a:rPr lang="es-CO" sz="3200" dirty="0">
                <a:latin typeface="+mn-lt"/>
              </a:rPr>
              <a:t>POO PYTHON</a:t>
            </a:r>
          </a:p>
        </p:txBody>
      </p:sp>
      <p:pic>
        <p:nvPicPr>
          <p:cNvPr id="11266" name="Picture 2" descr="Esquema de una clase en Python">
            <a:extLst>
              <a:ext uri="{FF2B5EF4-FFF2-40B4-BE49-F238E27FC236}">
                <a16:creationId xmlns:a16="http://schemas.microsoft.com/office/drawing/2014/main" id="{1E21BC3D-5CA4-7961-F7F9-5D04B52A3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07" y="751616"/>
            <a:ext cx="11427656" cy="5289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189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8C1EB9D-C1BE-97D2-5E18-76EAE175DC20}"/>
              </a:ext>
            </a:extLst>
          </p:cNvPr>
          <p:cNvSpPr>
            <a:spLocks noGrp="1"/>
          </p:cNvSpPr>
          <p:nvPr>
            <p:ph type="title"/>
          </p:nvPr>
        </p:nvSpPr>
        <p:spPr>
          <a:xfrm>
            <a:off x="527354" y="529630"/>
            <a:ext cx="11150092" cy="550654"/>
          </a:xfrm>
        </p:spPr>
        <p:txBody>
          <a:bodyPr/>
          <a:lstStyle/>
          <a:p>
            <a:r>
              <a:rPr lang="es-419" kern="0" dirty="0">
                <a:solidFill>
                  <a:schemeClr val="accent1"/>
                </a:solidFill>
                <a:latin typeface="Arial Rounded MT Bold" panose="020F0704030504030204" pitchFamily="34" charset="0"/>
                <a:sym typeface="News Cycle"/>
              </a:rPr>
              <a:t>TEMARIO</a:t>
            </a:r>
          </a:p>
        </p:txBody>
      </p:sp>
      <p:pic>
        <p:nvPicPr>
          <p:cNvPr id="56347" name="Imagen 2" descr="Imagen que contiene Logotipo&#10;&#10;Descripción generada automáticamente">
            <a:extLst>
              <a:ext uri="{FF2B5EF4-FFF2-40B4-BE49-F238E27FC236}">
                <a16:creationId xmlns:a16="http://schemas.microsoft.com/office/drawing/2014/main" id="{3889F86B-A332-2163-E354-9ECF80F8A745}"/>
              </a:ext>
            </a:extLst>
          </p:cNvPr>
          <p:cNvPicPr>
            <a:picLocks noChangeAspect="1"/>
          </p:cNvPicPr>
          <p:nvPr/>
        </p:nvPicPr>
        <p:blipFill>
          <a:blip r:embed="rId2"/>
          <a:stretch>
            <a:fillRect/>
          </a:stretch>
        </p:blipFill>
        <p:spPr>
          <a:xfrm>
            <a:off x="9774043" y="5840772"/>
            <a:ext cx="2417957" cy="1090632"/>
          </a:xfrm>
          <a:prstGeom prst="rect">
            <a:avLst/>
          </a:prstGeom>
        </p:spPr>
      </p:pic>
      <p:graphicFrame>
        <p:nvGraphicFramePr>
          <p:cNvPr id="4" name="Diagrama 3">
            <a:extLst>
              <a:ext uri="{FF2B5EF4-FFF2-40B4-BE49-F238E27FC236}">
                <a16:creationId xmlns:a16="http://schemas.microsoft.com/office/drawing/2014/main" id="{A37FEC10-F059-42E6-C19B-C6E3FD6A80A0}"/>
              </a:ext>
            </a:extLst>
          </p:cNvPr>
          <p:cNvGraphicFramePr/>
          <p:nvPr>
            <p:extLst>
              <p:ext uri="{D42A27DB-BD31-4B8C-83A1-F6EECF244321}">
                <p14:modId xmlns:p14="http://schemas.microsoft.com/office/powerpoint/2010/main" val="2141907523"/>
              </p:ext>
            </p:extLst>
          </p:nvPr>
        </p:nvGraphicFramePr>
        <p:xfrm>
          <a:off x="2032000" y="719666"/>
          <a:ext cx="910961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9338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FF5A5A0-867A-6E13-9B35-9A6FE4F83169}"/>
              </a:ext>
            </a:extLst>
          </p:cNvPr>
          <p:cNvSpPr txBox="1"/>
          <p:nvPr/>
        </p:nvSpPr>
        <p:spPr>
          <a:xfrm>
            <a:off x="376311" y="344048"/>
            <a:ext cx="6098344" cy="2462213"/>
          </a:xfrm>
          <a:prstGeom prst="rect">
            <a:avLst/>
          </a:prstGeom>
          <a:noFill/>
        </p:spPr>
        <p:txBody>
          <a:bodyPr wrap="square">
            <a:spAutoFit/>
          </a:bodyPr>
          <a:lstStyle/>
          <a:p>
            <a:pPr algn="l"/>
            <a:r>
              <a:rPr lang="es-ES" sz="2800" b="1" i="0" dirty="0">
                <a:solidFill>
                  <a:srgbClr val="474747"/>
                </a:solidFill>
                <a:effectLst/>
              </a:rPr>
              <a:t>Herencia en Python</a:t>
            </a:r>
          </a:p>
          <a:p>
            <a:pPr algn="l"/>
            <a:endParaRPr lang="es-ES" b="1" i="0" dirty="0">
              <a:solidFill>
                <a:srgbClr val="474747"/>
              </a:solidFill>
              <a:effectLst/>
            </a:endParaRPr>
          </a:p>
          <a:p>
            <a:pPr algn="just"/>
            <a:r>
              <a:rPr lang="es-ES" b="0" i="0" dirty="0">
                <a:solidFill>
                  <a:srgbClr val="7A7A7A"/>
                </a:solidFill>
                <a:effectLst/>
              </a:rPr>
              <a:t>En programación orientada a objetos, la herencia es la capacidad de reutilizar una clase extendiendo su funcionalidad. Una clase que hereda de otra puede añadir nuevos atributos, ocultarlos, añadir nuevos métodos o redefinirlos. En Python, podemos indicar que una clase hereda de otra de la siguiente manera:</a:t>
            </a:r>
          </a:p>
        </p:txBody>
      </p:sp>
      <p:pic>
        <p:nvPicPr>
          <p:cNvPr id="8" name="Imagen 7">
            <a:extLst>
              <a:ext uri="{FF2B5EF4-FFF2-40B4-BE49-F238E27FC236}">
                <a16:creationId xmlns:a16="http://schemas.microsoft.com/office/drawing/2014/main" id="{AED3D12F-9D8A-8591-A116-2E40C76EAB76}"/>
              </a:ext>
            </a:extLst>
          </p:cNvPr>
          <p:cNvPicPr>
            <a:picLocks noChangeAspect="1"/>
          </p:cNvPicPr>
          <p:nvPr/>
        </p:nvPicPr>
        <p:blipFill>
          <a:blip r:embed="rId2"/>
          <a:stretch>
            <a:fillRect/>
          </a:stretch>
        </p:blipFill>
        <p:spPr>
          <a:xfrm>
            <a:off x="520505" y="2916041"/>
            <a:ext cx="8338564" cy="2725103"/>
          </a:xfrm>
          <a:prstGeom prst="rect">
            <a:avLst/>
          </a:prstGeom>
        </p:spPr>
      </p:pic>
      <p:sp>
        <p:nvSpPr>
          <p:cNvPr id="9" name="Rectangle 2">
            <a:extLst>
              <a:ext uri="{FF2B5EF4-FFF2-40B4-BE49-F238E27FC236}">
                <a16:creationId xmlns:a16="http://schemas.microsoft.com/office/drawing/2014/main" id="{17E287D5-4153-DEA5-238C-3FE015FBC7E3}"/>
              </a:ext>
            </a:extLst>
          </p:cNvPr>
          <p:cNvSpPr>
            <a:spLocks noChangeArrowheads="1"/>
          </p:cNvSpPr>
          <p:nvPr/>
        </p:nvSpPr>
        <p:spPr bwMode="auto">
          <a:xfrm>
            <a:off x="309550" y="5975033"/>
            <a:ext cx="11254154" cy="646331"/>
          </a:xfrm>
          <a:prstGeom prst="rect">
            <a:avLst/>
          </a:prstGeom>
          <a:solidFill>
            <a:srgbClr val="F7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dirty="0">
                <a:ln>
                  <a:noFill/>
                </a:ln>
                <a:solidFill>
                  <a:srgbClr val="7A7A7A"/>
                </a:solidFill>
                <a:effectLst/>
                <a:latin typeface="Open Sans" panose="020B0606030504020204" pitchFamily="34" charset="0"/>
                <a:cs typeface="Open Sans" panose="020B0606030504020204" pitchFamily="34" charset="0"/>
              </a:rPr>
              <a:t>La clase </a:t>
            </a:r>
            <a:r>
              <a:rPr kumimoji="0" lang="es-CO" altLang="es-CO" sz="1000" b="0" i="0" u="none" strike="noStrike" cap="none" normalizeH="0" baseline="0" dirty="0">
                <a:ln>
                  <a:noFill/>
                </a:ln>
                <a:solidFill>
                  <a:srgbClr val="555555"/>
                </a:solidFill>
                <a:effectLst/>
                <a:latin typeface="Monaco"/>
                <a:cs typeface="Open Sans" panose="020B0606030504020204" pitchFamily="34" charset="0"/>
              </a:rPr>
              <a:t>CocheVolador</a:t>
            </a:r>
            <a:r>
              <a:rPr kumimoji="0" lang="es-CO" altLang="es-CO" sz="1200" b="0" i="0" u="none" strike="noStrike" cap="none" normalizeH="0" baseline="0" dirty="0">
                <a:ln>
                  <a:noFill/>
                </a:ln>
                <a:solidFill>
                  <a:srgbClr val="7A7A7A"/>
                </a:solidFill>
                <a:effectLst/>
                <a:latin typeface="Open Sans" panose="020B0606030504020204" pitchFamily="34" charset="0"/>
                <a:cs typeface="Open Sans" panose="020B0606030504020204" pitchFamily="34" charset="0"/>
              </a:rPr>
              <a:t> redefine el atributo de clase </a:t>
            </a:r>
            <a:r>
              <a:rPr kumimoji="0" lang="es-CO" altLang="es-CO" sz="1000" b="0" i="0" u="none" strike="noStrike" cap="none" normalizeH="0" baseline="0" dirty="0">
                <a:ln>
                  <a:noFill/>
                </a:ln>
                <a:solidFill>
                  <a:srgbClr val="555555"/>
                </a:solidFill>
                <a:effectLst/>
                <a:latin typeface="Monaco"/>
                <a:cs typeface="Open Sans" panose="020B0606030504020204" pitchFamily="34" charset="0"/>
              </a:rPr>
              <a:t>ruedas</a:t>
            </a:r>
            <a:r>
              <a:rPr kumimoji="0" lang="es-CO" altLang="es-CO" sz="1200" b="0" i="0" u="none" strike="noStrike" cap="none" normalizeH="0" baseline="0" dirty="0">
                <a:ln>
                  <a:noFill/>
                </a:ln>
                <a:solidFill>
                  <a:srgbClr val="7A7A7A"/>
                </a:solidFill>
                <a:effectLst/>
                <a:latin typeface="Open Sans" panose="020B0606030504020204" pitchFamily="34" charset="0"/>
                <a:cs typeface="Open Sans" panose="020B0606030504020204" pitchFamily="34" charset="0"/>
              </a:rPr>
              <a:t>, estableciendo su valor a </a:t>
            </a:r>
            <a:r>
              <a:rPr kumimoji="0" lang="es-CO" altLang="es-CO" sz="1000" b="0" i="0" u="none" strike="noStrike" cap="none" normalizeH="0" baseline="0" dirty="0">
                <a:ln>
                  <a:noFill/>
                </a:ln>
                <a:solidFill>
                  <a:srgbClr val="555555"/>
                </a:solidFill>
                <a:effectLst/>
                <a:latin typeface="Monaco"/>
                <a:cs typeface="Open Sans" panose="020B0606030504020204" pitchFamily="34" charset="0"/>
              </a:rPr>
              <a:t>6</a:t>
            </a:r>
            <a:r>
              <a:rPr kumimoji="0" lang="es-CO" altLang="es-CO" sz="1200" b="0" i="0" u="none" strike="noStrike" cap="none" normalizeH="0" baseline="0" dirty="0">
                <a:ln>
                  <a:noFill/>
                </a:ln>
                <a:solidFill>
                  <a:srgbClr val="7A7A7A"/>
                </a:solidFill>
                <a:effectLst/>
                <a:latin typeface="Open Sans" panose="020B0606030504020204" pitchFamily="34" charset="0"/>
                <a:cs typeface="Open Sans" panose="020B0606030504020204" pitchFamily="34" charset="0"/>
              </a:rPr>
              <a:t> e implementa dos métodos nuevos: </a:t>
            </a:r>
            <a:r>
              <a:rPr kumimoji="0" lang="es-CO" altLang="es-CO" sz="1000" b="0" i="0" u="none" strike="noStrike" cap="none" normalizeH="0" baseline="0" dirty="0">
                <a:ln>
                  <a:noFill/>
                </a:ln>
                <a:solidFill>
                  <a:srgbClr val="555555"/>
                </a:solidFill>
                <a:effectLst/>
                <a:latin typeface="Monaco"/>
                <a:cs typeface="Open Sans" panose="020B0606030504020204" pitchFamily="34" charset="0"/>
              </a:rPr>
              <a:t>vuela()</a:t>
            </a:r>
            <a:r>
              <a:rPr kumimoji="0" lang="es-CO" altLang="es-CO" sz="1200" b="0" i="0" u="none" strike="noStrike" cap="none" normalizeH="0" baseline="0" dirty="0">
                <a:ln>
                  <a:noFill/>
                </a:ln>
                <a:solidFill>
                  <a:srgbClr val="7A7A7A"/>
                </a:solidFill>
                <a:effectLst/>
                <a:latin typeface="Open Sans" panose="020B0606030504020204" pitchFamily="34" charset="0"/>
                <a:cs typeface="Open Sans" panose="020B0606030504020204" pitchFamily="34" charset="0"/>
              </a:rPr>
              <a:t> y </a:t>
            </a:r>
            <a:r>
              <a:rPr kumimoji="0" lang="es-CO" altLang="es-CO" sz="1000" b="0" i="0" u="none" strike="noStrike" cap="none" normalizeH="0" baseline="0" dirty="0">
                <a:ln>
                  <a:noFill/>
                </a:ln>
                <a:solidFill>
                  <a:srgbClr val="555555"/>
                </a:solidFill>
                <a:effectLst/>
                <a:latin typeface="Monaco"/>
                <a:cs typeface="Open Sans" panose="020B0606030504020204" pitchFamily="34" charset="0"/>
              </a:rPr>
              <a:t>aterriza()</a:t>
            </a:r>
            <a:r>
              <a:rPr kumimoji="0" lang="es-CO" altLang="es-CO" sz="1200" b="0" i="0" u="none" strike="noStrike" cap="none" normalizeH="0" baseline="0" dirty="0">
                <a:ln>
                  <a:noFill/>
                </a:ln>
                <a:solidFill>
                  <a:srgbClr val="7A7A7A"/>
                </a:solidFill>
                <a:effectLst/>
                <a:latin typeface="Open Sans" panose="020B0606030504020204" pitchFamily="34" charset="0"/>
                <a:cs typeface="Open Sans" panose="020B0606030504020204" pitchFamily="34" charset="0"/>
              </a:rPr>
              <a:t>.</a:t>
            </a:r>
            <a:endParaRPr kumimoji="0" lang="es-CO" altLang="es-C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dirty="0">
                <a:ln>
                  <a:noFill/>
                </a:ln>
                <a:solidFill>
                  <a:srgbClr val="7A7A7A"/>
                </a:solidFill>
                <a:effectLst/>
                <a:latin typeface="Open Sans" panose="020B0606030504020204" pitchFamily="34" charset="0"/>
                <a:cs typeface="Open Sans" panose="020B0606030504020204" pitchFamily="34" charset="0"/>
              </a:rPr>
              <a:t>Fíjate ahora en la primera línea del método </a:t>
            </a:r>
            <a:r>
              <a:rPr kumimoji="0" lang="es-CO" altLang="es-CO" sz="1000" b="0" i="0" u="none" strike="noStrike" cap="none" normalizeH="0" baseline="0" dirty="0">
                <a:ln>
                  <a:noFill/>
                </a:ln>
                <a:solidFill>
                  <a:srgbClr val="555555"/>
                </a:solidFill>
                <a:effectLst/>
                <a:latin typeface="Monaco"/>
                <a:cs typeface="Open Sans" panose="020B0606030504020204" pitchFamily="34" charset="0"/>
              </a:rPr>
              <a:t>__</a:t>
            </a:r>
            <a:r>
              <a:rPr kumimoji="0" lang="es-CO" altLang="es-CO" sz="1000" b="0" i="0" u="none" strike="noStrike" cap="none" normalizeH="0" baseline="0" dirty="0" err="1">
                <a:ln>
                  <a:noFill/>
                </a:ln>
                <a:solidFill>
                  <a:srgbClr val="555555"/>
                </a:solidFill>
                <a:effectLst/>
                <a:latin typeface="Monaco"/>
                <a:cs typeface="Open Sans" panose="020B0606030504020204" pitchFamily="34" charset="0"/>
              </a:rPr>
              <a:t>init</a:t>
            </a:r>
            <a:r>
              <a:rPr kumimoji="0" lang="es-CO" altLang="es-CO" sz="1000" b="0" i="0" u="none" strike="noStrike" cap="none" normalizeH="0" baseline="0" dirty="0">
                <a:ln>
                  <a:noFill/>
                </a:ln>
                <a:solidFill>
                  <a:srgbClr val="555555"/>
                </a:solidFill>
                <a:effectLst/>
                <a:latin typeface="Monaco"/>
                <a:cs typeface="Open Sans" panose="020B0606030504020204" pitchFamily="34" charset="0"/>
              </a:rPr>
              <a:t>__()</a:t>
            </a:r>
            <a:r>
              <a:rPr kumimoji="0" lang="es-CO" altLang="es-CO" sz="1200" b="0" i="0" u="none" strike="noStrike" cap="none" normalizeH="0" baseline="0" dirty="0">
                <a:ln>
                  <a:noFill/>
                </a:ln>
                <a:solidFill>
                  <a:srgbClr val="7A7A7A"/>
                </a:solidFill>
                <a:effectLst/>
                <a:latin typeface="Open Sans" panose="020B0606030504020204" pitchFamily="34" charset="0"/>
                <a:cs typeface="Open Sans" panose="020B0606030504020204" pitchFamily="34" charset="0"/>
              </a:rPr>
              <a:t>. En ella aparece la función </a:t>
            </a:r>
            <a:r>
              <a:rPr kumimoji="0" lang="es-CO" altLang="es-CO" sz="1000" b="0" i="0" u="none" strike="noStrike" cap="none" normalizeH="0" baseline="0" dirty="0">
                <a:ln>
                  <a:noFill/>
                </a:ln>
                <a:solidFill>
                  <a:srgbClr val="555555"/>
                </a:solidFill>
                <a:effectLst/>
                <a:latin typeface="Monaco"/>
                <a:cs typeface="Open Sans" panose="020B0606030504020204" pitchFamily="34" charset="0"/>
              </a:rPr>
              <a:t>super()</a:t>
            </a:r>
            <a:r>
              <a:rPr kumimoji="0" lang="es-CO" altLang="es-CO" sz="1200" b="0" i="0" u="none" strike="noStrike" cap="none" normalizeH="0" baseline="0" dirty="0">
                <a:ln>
                  <a:noFill/>
                </a:ln>
                <a:solidFill>
                  <a:srgbClr val="7A7A7A"/>
                </a:solidFill>
                <a:effectLst/>
                <a:latin typeface="Open Sans" panose="020B0606030504020204" pitchFamily="34" charset="0"/>
                <a:cs typeface="Open Sans" panose="020B0606030504020204" pitchFamily="34" charset="0"/>
              </a:rPr>
              <a:t>. Esta función devuelve un objeto temporal de la superclase que permite invocar a los métodos</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2201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74E7B79-46D5-2433-0D56-D8C774BF8392}"/>
              </a:ext>
            </a:extLst>
          </p:cNvPr>
          <p:cNvSpPr txBox="1"/>
          <p:nvPr/>
        </p:nvSpPr>
        <p:spPr>
          <a:xfrm>
            <a:off x="376311" y="472834"/>
            <a:ext cx="6098344" cy="2862322"/>
          </a:xfrm>
          <a:prstGeom prst="rect">
            <a:avLst/>
          </a:prstGeom>
          <a:noFill/>
        </p:spPr>
        <p:txBody>
          <a:bodyPr wrap="square">
            <a:spAutoFit/>
          </a:bodyPr>
          <a:lstStyle/>
          <a:p>
            <a:pPr algn="just"/>
            <a:r>
              <a:rPr lang="es-ES" sz="2000" b="1" i="0" dirty="0">
                <a:solidFill>
                  <a:srgbClr val="000000"/>
                </a:solidFill>
                <a:effectLst/>
              </a:rPr>
              <a:t>Polimorfismo</a:t>
            </a:r>
          </a:p>
          <a:p>
            <a:pPr algn="just"/>
            <a:r>
              <a:rPr lang="es-ES" sz="2000" b="0" i="0" dirty="0">
                <a:solidFill>
                  <a:srgbClr val="000000"/>
                </a:solidFill>
                <a:effectLst/>
              </a:rPr>
              <a:t>El polimorfismo en Python se refiere a la capacidad de objetos de diferentes clases para responder de manera consistente a una misma interfaz, lo que permite que diferentes objetos compartan un mismo nombre de método o atributo y actúen de manera única según su propia implementación. Esto promueve la reutilización de código y facilita la escritura de programas flexibles y extensibles.</a:t>
            </a:r>
          </a:p>
        </p:txBody>
      </p:sp>
      <p:pic>
        <p:nvPicPr>
          <p:cNvPr id="6146" name="Picture 2" descr="Herencia y Polimorfismo en Python (Ejemplo Simple) - Mi Diario Python">
            <a:extLst>
              <a:ext uri="{FF2B5EF4-FFF2-40B4-BE49-F238E27FC236}">
                <a16:creationId xmlns:a16="http://schemas.microsoft.com/office/drawing/2014/main" id="{888BFE3A-40A9-5CD6-47DC-2157175A3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1" y="3429000"/>
            <a:ext cx="4936285" cy="266559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DC3F97F-B0B0-995F-26B1-35001031C4DD}"/>
              </a:ext>
            </a:extLst>
          </p:cNvPr>
          <p:cNvSpPr txBox="1"/>
          <p:nvPr/>
        </p:nvSpPr>
        <p:spPr>
          <a:xfrm>
            <a:off x="8285870" y="288168"/>
            <a:ext cx="3008727" cy="369332"/>
          </a:xfrm>
          <a:prstGeom prst="rect">
            <a:avLst/>
          </a:prstGeom>
          <a:noFill/>
        </p:spPr>
        <p:txBody>
          <a:bodyPr wrap="square" rtlCol="0">
            <a:spAutoFit/>
          </a:bodyPr>
          <a:lstStyle/>
          <a:p>
            <a:r>
              <a:rPr lang="es-CO" dirty="0"/>
              <a:t>VER EJEMPLO EN EL TALLER</a:t>
            </a:r>
          </a:p>
        </p:txBody>
      </p:sp>
      <p:pic>
        <p:nvPicPr>
          <p:cNvPr id="10" name="Imagen 9">
            <a:extLst>
              <a:ext uri="{FF2B5EF4-FFF2-40B4-BE49-F238E27FC236}">
                <a16:creationId xmlns:a16="http://schemas.microsoft.com/office/drawing/2014/main" id="{AF82A2C9-E351-E7B5-EF2D-EBABAB490C83}"/>
              </a:ext>
            </a:extLst>
          </p:cNvPr>
          <p:cNvPicPr>
            <a:picLocks noChangeAspect="1"/>
          </p:cNvPicPr>
          <p:nvPr/>
        </p:nvPicPr>
        <p:blipFill>
          <a:blip r:embed="rId3"/>
          <a:stretch>
            <a:fillRect/>
          </a:stretch>
        </p:blipFill>
        <p:spPr>
          <a:xfrm>
            <a:off x="7035603" y="1091482"/>
            <a:ext cx="4792394" cy="4909268"/>
          </a:xfrm>
          <a:prstGeom prst="rect">
            <a:avLst/>
          </a:prstGeom>
        </p:spPr>
      </p:pic>
    </p:spTree>
    <p:extLst>
      <p:ext uri="{BB962C8B-B14F-4D97-AF65-F5344CB8AC3E}">
        <p14:creationId xmlns:p14="http://schemas.microsoft.com/office/powerpoint/2010/main" val="3374124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0245FB59-374E-69A8-10D1-967AD172C994}"/>
              </a:ext>
            </a:extLst>
          </p:cNvPr>
          <p:cNvSpPr txBox="1"/>
          <p:nvPr/>
        </p:nvSpPr>
        <p:spPr>
          <a:xfrm>
            <a:off x="344342" y="1380656"/>
            <a:ext cx="5391444" cy="1323439"/>
          </a:xfrm>
          <a:prstGeom prst="rect">
            <a:avLst/>
          </a:prstGeom>
          <a:noFill/>
        </p:spPr>
        <p:txBody>
          <a:bodyPr wrap="square">
            <a:spAutoFit/>
          </a:bodyPr>
          <a:lstStyle/>
          <a:p>
            <a:r>
              <a:rPr lang="es-ES" sz="2000" dirty="0">
                <a:effectLst>
                  <a:outerShdw blurRad="38100" dist="38100" dir="2700000" algn="tl">
                    <a:srgbClr val="000000">
                      <a:alpha val="43137"/>
                    </a:srgbClr>
                  </a:outerShdw>
                </a:effectLst>
              </a:rPr>
              <a:t>La encapsulación Se refiere al acto de restringir el acceso directo a algunos de los componentes de un objeto y de proteger el estado interno de un objeto.</a:t>
            </a:r>
            <a:endParaRPr lang="es-CO" sz="2000" dirty="0"/>
          </a:p>
        </p:txBody>
      </p:sp>
      <p:sp>
        <p:nvSpPr>
          <p:cNvPr id="8" name="Título 2">
            <a:extLst>
              <a:ext uri="{FF2B5EF4-FFF2-40B4-BE49-F238E27FC236}">
                <a16:creationId xmlns:a16="http://schemas.microsoft.com/office/drawing/2014/main" id="{EA8465FC-B4B5-5558-8097-E56030BEEA40}"/>
              </a:ext>
            </a:extLst>
          </p:cNvPr>
          <p:cNvSpPr>
            <a:spLocks noGrp="1"/>
          </p:cNvSpPr>
          <p:nvPr>
            <p:ph type="title"/>
          </p:nvPr>
        </p:nvSpPr>
        <p:spPr>
          <a:xfrm>
            <a:off x="525971" y="200962"/>
            <a:ext cx="11150092" cy="550654"/>
          </a:xfrm>
        </p:spPr>
        <p:txBody>
          <a:bodyPr/>
          <a:lstStyle/>
          <a:p>
            <a:r>
              <a:rPr lang="es-ES" sz="3200" dirty="0">
                <a:effectLst>
                  <a:outerShdw blurRad="38100" dist="38100" dir="2700000" algn="tl">
                    <a:srgbClr val="000000">
                      <a:alpha val="43137"/>
                    </a:srgbClr>
                  </a:outerShdw>
                </a:effectLst>
              </a:rPr>
              <a:t>Encapsulación python</a:t>
            </a:r>
            <a:endParaRPr lang="es-CO" sz="3200" dirty="0">
              <a:latin typeface="+mn-lt"/>
            </a:endParaRPr>
          </a:p>
        </p:txBody>
      </p:sp>
      <p:pic>
        <p:nvPicPr>
          <p:cNvPr id="10" name="Imagen 9">
            <a:extLst>
              <a:ext uri="{FF2B5EF4-FFF2-40B4-BE49-F238E27FC236}">
                <a16:creationId xmlns:a16="http://schemas.microsoft.com/office/drawing/2014/main" id="{213472CF-8EB5-D1B9-8656-3624F6BF58FB}"/>
              </a:ext>
            </a:extLst>
          </p:cNvPr>
          <p:cNvPicPr>
            <a:picLocks noChangeAspect="1"/>
          </p:cNvPicPr>
          <p:nvPr/>
        </p:nvPicPr>
        <p:blipFill>
          <a:blip r:embed="rId2"/>
          <a:stretch>
            <a:fillRect/>
          </a:stretch>
        </p:blipFill>
        <p:spPr>
          <a:xfrm>
            <a:off x="6615728" y="417567"/>
            <a:ext cx="5231930" cy="6239471"/>
          </a:xfrm>
          <a:prstGeom prst="rect">
            <a:avLst/>
          </a:prstGeom>
        </p:spPr>
      </p:pic>
      <p:sp>
        <p:nvSpPr>
          <p:cNvPr id="3" name="CuadroTexto 2">
            <a:extLst>
              <a:ext uri="{FF2B5EF4-FFF2-40B4-BE49-F238E27FC236}">
                <a16:creationId xmlns:a16="http://schemas.microsoft.com/office/drawing/2014/main" id="{E90509D1-1DEF-236A-978D-35A3CB7FCD92}"/>
              </a:ext>
            </a:extLst>
          </p:cNvPr>
          <p:cNvSpPr txBox="1"/>
          <p:nvPr/>
        </p:nvSpPr>
        <p:spPr>
          <a:xfrm>
            <a:off x="291904" y="3122853"/>
            <a:ext cx="4420772" cy="1754326"/>
          </a:xfrm>
          <a:prstGeom prst="rect">
            <a:avLst/>
          </a:prstGeom>
          <a:noFill/>
        </p:spPr>
        <p:txBody>
          <a:bodyPr wrap="square">
            <a:spAutoFit/>
          </a:bodyPr>
          <a:lstStyle/>
          <a:p>
            <a:pPr algn="just"/>
            <a:r>
              <a:rPr lang="es-ES" b="1" i="0" dirty="0">
                <a:effectLst/>
              </a:rPr>
              <a:t>Protección de datos</a:t>
            </a:r>
            <a:r>
              <a:rPr lang="es-ES" b="0" i="0" dirty="0">
                <a:effectLst/>
              </a:rPr>
              <a:t>:</a:t>
            </a:r>
          </a:p>
          <a:p>
            <a:pPr algn="just">
              <a:buFont typeface="Arial" panose="020B0604020202020204" pitchFamily="34" charset="0"/>
              <a:buChar char="•"/>
            </a:pPr>
            <a:r>
              <a:rPr lang="es-ES" b="0" i="0" dirty="0">
                <a:effectLst/>
              </a:rPr>
              <a:t>Evita el acceso directo a los datos internos (atributos) de una clase.</a:t>
            </a:r>
          </a:p>
          <a:p>
            <a:pPr algn="just"/>
            <a:endParaRPr lang="es-ES" b="0" i="0" dirty="0">
              <a:effectLst/>
            </a:endParaRPr>
          </a:p>
          <a:p>
            <a:pPr algn="just">
              <a:buFont typeface="Arial" panose="020B0604020202020204" pitchFamily="34" charset="0"/>
              <a:buChar char="•"/>
            </a:pPr>
            <a:r>
              <a:rPr lang="es-ES" b="0" i="0" dirty="0">
                <a:effectLst/>
              </a:rPr>
              <a:t>Permite establecer restricciones sobre cómo se modifican o consultan los datos.</a:t>
            </a:r>
          </a:p>
        </p:txBody>
      </p:sp>
      <p:sp>
        <p:nvSpPr>
          <p:cNvPr id="9" name="CuadroTexto 8">
            <a:extLst>
              <a:ext uri="{FF2B5EF4-FFF2-40B4-BE49-F238E27FC236}">
                <a16:creationId xmlns:a16="http://schemas.microsoft.com/office/drawing/2014/main" id="{98948C6E-50EB-132A-12B5-239851331D90}"/>
              </a:ext>
            </a:extLst>
          </p:cNvPr>
          <p:cNvSpPr txBox="1"/>
          <p:nvPr/>
        </p:nvSpPr>
        <p:spPr>
          <a:xfrm>
            <a:off x="291904" y="4877179"/>
            <a:ext cx="6098344" cy="1200329"/>
          </a:xfrm>
          <a:prstGeom prst="rect">
            <a:avLst/>
          </a:prstGeom>
          <a:noFill/>
        </p:spPr>
        <p:txBody>
          <a:bodyPr wrap="square">
            <a:spAutoFit/>
          </a:bodyPr>
          <a:lstStyle/>
          <a:p>
            <a:r>
              <a:rPr lang="es-ES" b="1" dirty="0"/>
              <a:t>Integridad del sistema:</a:t>
            </a:r>
          </a:p>
          <a:p>
            <a:endParaRPr lang="es-ES" dirty="0"/>
          </a:p>
          <a:p>
            <a:r>
              <a:rPr lang="es-ES" dirty="0"/>
              <a:t>Limita los posibles errores, ya que restringe las maneras en que el estado interno puede ser alterado.</a:t>
            </a:r>
            <a:endParaRPr lang="es-CO" dirty="0"/>
          </a:p>
        </p:txBody>
      </p:sp>
    </p:spTree>
    <p:extLst>
      <p:ext uri="{BB962C8B-B14F-4D97-AF65-F5344CB8AC3E}">
        <p14:creationId xmlns:p14="http://schemas.microsoft.com/office/powerpoint/2010/main" val="1499631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AC40ED-1CB1-DE28-CC64-7E76C744C0BE}"/>
              </a:ext>
            </a:extLst>
          </p:cNvPr>
          <p:cNvSpPr>
            <a:spLocks noGrp="1"/>
          </p:cNvSpPr>
          <p:nvPr>
            <p:ph type="title"/>
          </p:nvPr>
        </p:nvSpPr>
        <p:spPr>
          <a:xfrm>
            <a:off x="520954" y="454180"/>
            <a:ext cx="11150092" cy="550654"/>
          </a:xfrm>
        </p:spPr>
        <p:txBody>
          <a:bodyPr/>
          <a:lstStyle/>
          <a:p>
            <a:r>
              <a:rPr lang="es-CO" dirty="0"/>
              <a:t>Decoradores en Python</a:t>
            </a:r>
          </a:p>
        </p:txBody>
      </p:sp>
      <p:sp>
        <p:nvSpPr>
          <p:cNvPr id="7" name="CuadroTexto 6">
            <a:extLst>
              <a:ext uri="{FF2B5EF4-FFF2-40B4-BE49-F238E27FC236}">
                <a16:creationId xmlns:a16="http://schemas.microsoft.com/office/drawing/2014/main" id="{6F977C06-28CA-C138-2651-41D7AA3C16C3}"/>
              </a:ext>
            </a:extLst>
          </p:cNvPr>
          <p:cNvSpPr txBox="1"/>
          <p:nvPr/>
        </p:nvSpPr>
        <p:spPr>
          <a:xfrm>
            <a:off x="407963" y="1320730"/>
            <a:ext cx="11060271" cy="1200329"/>
          </a:xfrm>
          <a:prstGeom prst="rect">
            <a:avLst/>
          </a:prstGeom>
          <a:noFill/>
        </p:spPr>
        <p:txBody>
          <a:bodyPr wrap="square">
            <a:spAutoFit/>
          </a:bodyPr>
          <a:lstStyle/>
          <a:p>
            <a:pPr algn="ctr"/>
            <a:r>
              <a:rPr lang="es-ES" sz="2400" dirty="0"/>
              <a:t>Los decoradores en Python son una herramienta muy poderosa y expresiva que permite modificar o extender el comportamiento de funciones o métodos sin alterar su código fuente. </a:t>
            </a:r>
            <a:endParaRPr lang="es-CO" sz="2400" dirty="0"/>
          </a:p>
        </p:txBody>
      </p:sp>
      <p:sp>
        <p:nvSpPr>
          <p:cNvPr id="11" name="CuadroTexto 10">
            <a:extLst>
              <a:ext uri="{FF2B5EF4-FFF2-40B4-BE49-F238E27FC236}">
                <a16:creationId xmlns:a16="http://schemas.microsoft.com/office/drawing/2014/main" id="{967D6444-DEA1-AFF4-7441-2B09D646ACD0}"/>
              </a:ext>
            </a:extLst>
          </p:cNvPr>
          <p:cNvSpPr txBox="1"/>
          <p:nvPr/>
        </p:nvSpPr>
        <p:spPr>
          <a:xfrm>
            <a:off x="407962" y="2951947"/>
            <a:ext cx="11060272" cy="2585323"/>
          </a:xfrm>
          <a:prstGeom prst="rect">
            <a:avLst/>
          </a:prstGeom>
          <a:noFill/>
        </p:spPr>
        <p:txBody>
          <a:bodyPr wrap="square">
            <a:spAutoFit/>
          </a:bodyPr>
          <a:lstStyle/>
          <a:p>
            <a:r>
              <a:rPr lang="es-ES" b="1" dirty="0"/>
              <a:t>Usos</a:t>
            </a:r>
          </a:p>
          <a:p>
            <a:pPr algn="ctr"/>
            <a:endParaRPr lang="es-ES" b="1" dirty="0"/>
          </a:p>
          <a:p>
            <a:r>
              <a:rPr lang="es-ES" b="1" dirty="0"/>
              <a:t>Registro y seguimiento</a:t>
            </a:r>
            <a:r>
              <a:rPr lang="es-ES" dirty="0"/>
              <a:t>: Registrar el inicio o fin de una función, medir el tiempo de ejecución, o llevar un registro de las llamadas de una función.</a:t>
            </a:r>
          </a:p>
          <a:p>
            <a:endParaRPr lang="es-ES" dirty="0"/>
          </a:p>
          <a:p>
            <a:r>
              <a:rPr lang="es-ES" b="1" dirty="0"/>
              <a:t>Validación y autorización</a:t>
            </a:r>
            <a:r>
              <a:rPr lang="es-ES" dirty="0"/>
              <a:t>: Verificar ciertas condiciones antes de permitir la ejecución de una función, como verificar si un usuario tiene permisos para acceder a una determinada funcionalidad.</a:t>
            </a:r>
          </a:p>
          <a:p>
            <a:endParaRPr lang="es-ES" dirty="0"/>
          </a:p>
          <a:p>
            <a:r>
              <a:rPr lang="es-ES" b="1" dirty="0"/>
              <a:t>Transformación de datos</a:t>
            </a:r>
            <a:r>
              <a:rPr lang="es-ES" dirty="0"/>
              <a:t>: Modificar los argumentos de entrada o los resultados de una función de alguna manera.</a:t>
            </a:r>
            <a:endParaRPr lang="es-CO" dirty="0"/>
          </a:p>
        </p:txBody>
      </p:sp>
    </p:spTree>
    <p:extLst>
      <p:ext uri="{BB962C8B-B14F-4D97-AF65-F5344CB8AC3E}">
        <p14:creationId xmlns:p14="http://schemas.microsoft.com/office/powerpoint/2010/main" val="3294659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48C6A936-4A28-3600-BBC3-95742B88F5F4}"/>
              </a:ext>
            </a:extLst>
          </p:cNvPr>
          <p:cNvSpPr txBox="1"/>
          <p:nvPr/>
        </p:nvSpPr>
        <p:spPr>
          <a:xfrm>
            <a:off x="742071" y="683565"/>
            <a:ext cx="10441744" cy="1631216"/>
          </a:xfrm>
          <a:prstGeom prst="rect">
            <a:avLst/>
          </a:prstGeom>
          <a:noFill/>
        </p:spPr>
        <p:txBody>
          <a:bodyPr wrap="square">
            <a:spAutoFit/>
          </a:bodyPr>
          <a:lstStyle/>
          <a:p>
            <a:r>
              <a:rPr lang="es-CO" sz="2000" dirty="0"/>
              <a:t>En Python, una </a:t>
            </a:r>
            <a:r>
              <a:rPr lang="es-CO" sz="2000" b="1" dirty="0"/>
              <a:t>clase abstracta </a:t>
            </a:r>
            <a:r>
              <a:rPr lang="es-CO" sz="2000" dirty="0"/>
              <a:t>es una clase que no se puede instanciar directamente y se utiliza como una plantilla o interfaz para otras clases derivadas. </a:t>
            </a:r>
          </a:p>
          <a:p>
            <a:endParaRPr lang="es-CO" sz="2000" dirty="0"/>
          </a:p>
          <a:p>
            <a:r>
              <a:rPr lang="es-CO" sz="2000" dirty="0"/>
              <a:t>Puedes crear clases abstractas utilizando el módulo `</a:t>
            </a:r>
            <a:r>
              <a:rPr lang="es-CO" sz="2000" dirty="0" err="1"/>
              <a:t>abc</a:t>
            </a:r>
            <a:r>
              <a:rPr lang="es-CO" sz="2000" dirty="0"/>
              <a:t>` (</a:t>
            </a:r>
            <a:r>
              <a:rPr lang="es-CO" sz="2000" dirty="0" err="1"/>
              <a:t>Abstract</a:t>
            </a:r>
            <a:r>
              <a:rPr lang="es-CO" sz="2000" dirty="0"/>
              <a:t> Base </a:t>
            </a:r>
            <a:r>
              <a:rPr lang="es-CO" sz="2000" dirty="0" err="1"/>
              <a:t>Classes</a:t>
            </a:r>
            <a:r>
              <a:rPr lang="es-CO" sz="2000" dirty="0"/>
              <a:t>) de la biblioteca estándar de Python. Para definir una clase abstracta, debes seguir estos pasos:</a:t>
            </a:r>
          </a:p>
        </p:txBody>
      </p:sp>
      <p:sp>
        <p:nvSpPr>
          <p:cNvPr id="10" name="CuadroTexto 9">
            <a:extLst>
              <a:ext uri="{FF2B5EF4-FFF2-40B4-BE49-F238E27FC236}">
                <a16:creationId xmlns:a16="http://schemas.microsoft.com/office/drawing/2014/main" id="{36CCB05E-6227-6557-B1F1-B1752793215F}"/>
              </a:ext>
            </a:extLst>
          </p:cNvPr>
          <p:cNvSpPr txBox="1"/>
          <p:nvPr/>
        </p:nvSpPr>
        <p:spPr>
          <a:xfrm>
            <a:off x="840545" y="82631"/>
            <a:ext cx="6098344" cy="461665"/>
          </a:xfrm>
          <a:prstGeom prst="rect">
            <a:avLst/>
          </a:prstGeom>
          <a:noFill/>
        </p:spPr>
        <p:txBody>
          <a:bodyPr wrap="square">
            <a:spAutoFit/>
          </a:bodyPr>
          <a:lstStyle/>
          <a:p>
            <a:r>
              <a:rPr lang="es-CO" sz="2400" dirty="0">
                <a:effectLst>
                  <a:outerShdw blurRad="38100" dist="38100" dir="2700000" algn="tl">
                    <a:srgbClr val="000000">
                      <a:alpha val="43137"/>
                    </a:srgbClr>
                  </a:outerShdw>
                </a:effectLst>
              </a:rPr>
              <a:t>Clases abstractas </a:t>
            </a:r>
          </a:p>
        </p:txBody>
      </p:sp>
      <p:pic>
        <p:nvPicPr>
          <p:cNvPr id="12" name="Imagen 11">
            <a:extLst>
              <a:ext uri="{FF2B5EF4-FFF2-40B4-BE49-F238E27FC236}">
                <a16:creationId xmlns:a16="http://schemas.microsoft.com/office/drawing/2014/main" id="{02B56C17-94D8-9486-5CF2-342AAB675507}"/>
              </a:ext>
            </a:extLst>
          </p:cNvPr>
          <p:cNvPicPr>
            <a:picLocks noChangeAspect="1"/>
          </p:cNvPicPr>
          <p:nvPr/>
        </p:nvPicPr>
        <p:blipFill>
          <a:blip r:embed="rId2"/>
          <a:stretch>
            <a:fillRect/>
          </a:stretch>
        </p:blipFill>
        <p:spPr>
          <a:xfrm>
            <a:off x="2278966" y="2436022"/>
            <a:ext cx="6699505" cy="4339347"/>
          </a:xfrm>
          <a:prstGeom prst="rect">
            <a:avLst/>
          </a:prstGeom>
        </p:spPr>
      </p:pic>
    </p:spTree>
    <p:extLst>
      <p:ext uri="{BB962C8B-B14F-4D97-AF65-F5344CB8AC3E}">
        <p14:creationId xmlns:p14="http://schemas.microsoft.com/office/powerpoint/2010/main" val="3345683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FD4DFC7-A63D-405D-FEBB-B52512B83E36}"/>
              </a:ext>
            </a:extLst>
          </p:cNvPr>
          <p:cNvSpPr>
            <a:spLocks noGrp="1"/>
          </p:cNvSpPr>
          <p:nvPr>
            <p:ph idx="1"/>
          </p:nvPr>
        </p:nvSpPr>
        <p:spPr>
          <a:xfrm>
            <a:off x="345047" y="769394"/>
            <a:ext cx="11501906" cy="5769378"/>
          </a:xfrm>
        </p:spPr>
        <p:txBody>
          <a:bodyPr>
            <a:normAutofit fontScale="70000" lnSpcReduction="20000"/>
          </a:bodyPr>
          <a:lstStyle/>
          <a:p>
            <a:pPr algn="l">
              <a:buFont typeface="+mj-lt"/>
              <a:buAutoNum type="arabicPeriod"/>
            </a:pPr>
            <a:r>
              <a:rPr lang="es-ES" b="1" i="0" dirty="0">
                <a:effectLst/>
              </a:rPr>
              <a:t>Definir una interfaz común:</a:t>
            </a:r>
            <a:r>
              <a:rPr lang="es-ES" b="0" i="0" dirty="0">
                <a:effectLst/>
              </a:rPr>
              <a:t> Las clases abstractas proporcionan una forma de definir una interfaz común para todas las clases que heredan de ellas. Esto garantiza que las clases derivadas tengan ciertos métodos o atributos en común.</a:t>
            </a:r>
          </a:p>
          <a:p>
            <a:pPr marL="0" indent="0" algn="l">
              <a:buNone/>
            </a:pPr>
            <a:endParaRPr lang="es-ES" b="0" i="0" dirty="0">
              <a:effectLst/>
            </a:endParaRPr>
          </a:p>
          <a:p>
            <a:pPr algn="l">
              <a:buFont typeface="+mj-lt"/>
              <a:buAutoNum type="arabicPeriod"/>
            </a:pPr>
            <a:r>
              <a:rPr lang="es-ES" b="1" i="0" dirty="0">
                <a:effectLst/>
              </a:rPr>
              <a:t>Forzar la implementación:</a:t>
            </a:r>
            <a:r>
              <a:rPr lang="es-ES" b="0" i="0" dirty="0">
                <a:effectLst/>
              </a:rPr>
              <a:t> Al definir métodos abstractos en una clase abstracta, puedes obligar a las clases derivadas a implementar esos métodos. Esto asegura que todas las clases derivadas cumplan con un contrato específico.</a:t>
            </a:r>
          </a:p>
          <a:p>
            <a:pPr algn="l">
              <a:buFont typeface="+mj-lt"/>
              <a:buAutoNum type="arabicPeriod"/>
            </a:pPr>
            <a:endParaRPr lang="es-ES" b="0" i="0" dirty="0">
              <a:effectLst/>
            </a:endParaRPr>
          </a:p>
          <a:p>
            <a:pPr algn="l">
              <a:buFont typeface="+mj-lt"/>
              <a:buAutoNum type="arabicPeriod"/>
            </a:pPr>
            <a:r>
              <a:rPr lang="es-ES" b="1" i="0" dirty="0">
                <a:effectLst/>
              </a:rPr>
              <a:t>Estructura jerárquica:</a:t>
            </a:r>
            <a:r>
              <a:rPr lang="es-ES" b="0" i="0" dirty="0">
                <a:effectLst/>
              </a:rPr>
              <a:t> Las clases abstractas son útiles cuando estás diseñando una jerarquía de clases en la que algunas características son comunes a todas las subclases, pero cada subclase puede tener su propia implementación específica.</a:t>
            </a:r>
          </a:p>
          <a:p>
            <a:pPr algn="l">
              <a:buFont typeface="+mj-lt"/>
              <a:buAutoNum type="arabicPeriod"/>
            </a:pPr>
            <a:endParaRPr lang="es-ES" b="0" i="0" dirty="0">
              <a:effectLst/>
            </a:endParaRPr>
          </a:p>
          <a:p>
            <a:pPr algn="l">
              <a:buFont typeface="+mj-lt"/>
              <a:buAutoNum type="arabicPeriod"/>
            </a:pPr>
            <a:r>
              <a:rPr lang="es-ES" b="1" i="0" dirty="0">
                <a:effectLst/>
              </a:rPr>
              <a:t>Reutilización de código:</a:t>
            </a:r>
            <a:r>
              <a:rPr lang="es-ES" b="0" i="0" dirty="0">
                <a:effectLst/>
              </a:rPr>
              <a:t> Puedes definir métodos comunes en la clase abstracta que se pueden reutilizar en las clases derivadas. Esto ayuda a evitar la duplicación de código.</a:t>
            </a:r>
          </a:p>
          <a:p>
            <a:pPr algn="l">
              <a:buFont typeface="+mj-lt"/>
              <a:buAutoNum type="arabicPeriod"/>
            </a:pPr>
            <a:endParaRPr lang="es-ES" b="0" i="0" dirty="0">
              <a:effectLst/>
            </a:endParaRPr>
          </a:p>
          <a:p>
            <a:pPr algn="l">
              <a:buFont typeface="+mj-lt"/>
              <a:buAutoNum type="arabicPeriod"/>
            </a:pPr>
            <a:r>
              <a:rPr lang="es-ES" b="1" i="0" dirty="0">
                <a:effectLst/>
              </a:rPr>
              <a:t>Mantenimiento y extensibilidad:</a:t>
            </a:r>
            <a:r>
              <a:rPr lang="es-ES" b="0" i="0" dirty="0">
                <a:effectLst/>
              </a:rPr>
              <a:t> Al utilizar clases abstractas, puedes modificar o extender la funcionalidad de todas las clases derivadas de manera centralizada en la clase abstracta, en lugar de tener que realizar cambios en cada subclase individualmente.</a:t>
            </a:r>
          </a:p>
          <a:p>
            <a:pPr algn="l">
              <a:buFont typeface="+mj-lt"/>
              <a:buAutoNum type="arabicPeriod"/>
            </a:pPr>
            <a:r>
              <a:rPr lang="es-ES" b="1" i="0" dirty="0">
                <a:effectLst/>
              </a:rPr>
              <a:t>Polimorfismo:</a:t>
            </a:r>
            <a:r>
              <a:rPr lang="es-ES" b="0" i="0" dirty="0">
                <a:effectLst/>
              </a:rPr>
              <a:t> Las clases abstractas son útiles para aprovechar el polimorfismo, lo que significa que puedes tratar objetos de diferentes subclases de la clase abstracta de la misma manera, ya que siguen la misma interfaz.</a:t>
            </a:r>
          </a:p>
          <a:p>
            <a:endParaRPr lang="es-CO" dirty="0"/>
          </a:p>
        </p:txBody>
      </p:sp>
      <p:sp>
        <p:nvSpPr>
          <p:cNvPr id="4" name="CuadroTexto 3">
            <a:extLst>
              <a:ext uri="{FF2B5EF4-FFF2-40B4-BE49-F238E27FC236}">
                <a16:creationId xmlns:a16="http://schemas.microsoft.com/office/drawing/2014/main" id="{95894283-B4BD-10D1-0868-AE1F4B18D6C1}"/>
              </a:ext>
            </a:extLst>
          </p:cNvPr>
          <p:cNvSpPr txBox="1"/>
          <p:nvPr/>
        </p:nvSpPr>
        <p:spPr>
          <a:xfrm>
            <a:off x="2538436" y="244561"/>
            <a:ext cx="6098344" cy="369332"/>
          </a:xfrm>
          <a:prstGeom prst="rect">
            <a:avLst/>
          </a:prstGeom>
          <a:noFill/>
        </p:spPr>
        <p:txBody>
          <a:bodyPr wrap="square">
            <a:spAutoFit/>
          </a:bodyPr>
          <a:lstStyle/>
          <a:p>
            <a:pPr algn="ctr"/>
            <a:r>
              <a:rPr lang="es-CO" b="1" dirty="0"/>
              <a:t>Clases abstractas </a:t>
            </a:r>
          </a:p>
        </p:txBody>
      </p:sp>
    </p:spTree>
    <p:extLst>
      <p:ext uri="{BB962C8B-B14F-4D97-AF65-F5344CB8AC3E}">
        <p14:creationId xmlns:p14="http://schemas.microsoft.com/office/powerpoint/2010/main" val="73422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75D2E65-8CF3-3A06-536E-33DCA8788198}"/>
              </a:ext>
            </a:extLst>
          </p:cNvPr>
          <p:cNvSpPr>
            <a:spLocks noGrp="1"/>
          </p:cNvSpPr>
          <p:nvPr>
            <p:ph type="title"/>
          </p:nvPr>
        </p:nvSpPr>
        <p:spPr/>
        <p:txBody>
          <a:bodyPr/>
          <a:lstStyle/>
          <a:p>
            <a:r>
              <a:rPr lang="es-CO" dirty="0"/>
              <a:t>Getters, Setters, Deleter</a:t>
            </a:r>
          </a:p>
        </p:txBody>
      </p:sp>
      <p:sp>
        <p:nvSpPr>
          <p:cNvPr id="7" name="CuadroTexto 6">
            <a:extLst>
              <a:ext uri="{FF2B5EF4-FFF2-40B4-BE49-F238E27FC236}">
                <a16:creationId xmlns:a16="http://schemas.microsoft.com/office/drawing/2014/main" id="{49A1B025-0ED4-26D9-A768-F66DC309890D}"/>
              </a:ext>
            </a:extLst>
          </p:cNvPr>
          <p:cNvSpPr txBox="1"/>
          <p:nvPr/>
        </p:nvSpPr>
        <p:spPr>
          <a:xfrm>
            <a:off x="385415" y="2181627"/>
            <a:ext cx="4833699" cy="2862322"/>
          </a:xfrm>
          <a:prstGeom prst="rect">
            <a:avLst/>
          </a:prstGeom>
          <a:noFill/>
        </p:spPr>
        <p:txBody>
          <a:bodyPr wrap="square" rtlCol="0">
            <a:spAutoFit/>
          </a:bodyPr>
          <a:lstStyle/>
          <a:p>
            <a:pPr algn="just">
              <a:lnSpc>
                <a:spcPct val="90000"/>
              </a:lnSpc>
              <a:spcBef>
                <a:spcPct val="0"/>
              </a:spcBef>
            </a:pPr>
            <a:br>
              <a:rPr lang="es-CO" altLang="es-CO" sz="2000" dirty="0">
                <a:ea typeface="Tahoma" panose="020B0604030504040204" pitchFamily="34" charset="0"/>
                <a:cs typeface="Tahoma" panose="020B0604030504040204" pitchFamily="34" charset="0"/>
              </a:rPr>
            </a:br>
            <a:r>
              <a:rPr lang="es-CO" altLang="es-CO" sz="2000" dirty="0">
                <a:ea typeface="Tahoma" panose="020B0604030504040204" pitchFamily="34" charset="0"/>
                <a:cs typeface="Tahoma" panose="020B0604030504040204" pitchFamily="34" charset="0"/>
              </a:rPr>
              <a:t>En Python, los "getters" y "setters" se implementan a través de propiedades y métodos decorados con @property y @nombre.setter. Estas propiedades permiten acceder y modificar atributos de una clase con la posibilidad de aplicar lógica personalizada en los "setters". Se utilizan para mantener los atributos encapsulados y controlar el acceso y modificación de datos</a:t>
            </a:r>
            <a:endParaRPr lang="es-CO" sz="2000" dirty="0"/>
          </a:p>
        </p:txBody>
      </p:sp>
      <p:pic>
        <p:nvPicPr>
          <p:cNvPr id="11" name="Imagen 10">
            <a:extLst>
              <a:ext uri="{FF2B5EF4-FFF2-40B4-BE49-F238E27FC236}">
                <a16:creationId xmlns:a16="http://schemas.microsoft.com/office/drawing/2014/main" id="{C821FD50-55ED-6124-3328-2A43CB3F6FEB}"/>
              </a:ext>
            </a:extLst>
          </p:cNvPr>
          <p:cNvPicPr>
            <a:picLocks noChangeAspect="1"/>
          </p:cNvPicPr>
          <p:nvPr/>
        </p:nvPicPr>
        <p:blipFill>
          <a:blip r:embed="rId2"/>
          <a:stretch>
            <a:fillRect/>
          </a:stretch>
        </p:blipFill>
        <p:spPr>
          <a:xfrm>
            <a:off x="5866036" y="1142959"/>
            <a:ext cx="6112827" cy="4939658"/>
          </a:xfrm>
          <a:prstGeom prst="rect">
            <a:avLst/>
          </a:prstGeom>
        </p:spPr>
      </p:pic>
    </p:spTree>
    <p:extLst>
      <p:ext uri="{BB962C8B-B14F-4D97-AF65-F5344CB8AC3E}">
        <p14:creationId xmlns:p14="http://schemas.microsoft.com/office/powerpoint/2010/main" val="103240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6B7592E-8F78-49F5-3331-9B9679A7A7AF}"/>
              </a:ext>
            </a:extLst>
          </p:cNvPr>
          <p:cNvSpPr>
            <a:spLocks noGrp="1"/>
          </p:cNvSpPr>
          <p:nvPr>
            <p:ph idx="1"/>
          </p:nvPr>
        </p:nvSpPr>
        <p:spPr>
          <a:xfrm>
            <a:off x="525971" y="1052514"/>
            <a:ext cx="11150092" cy="945098"/>
          </a:xfrm>
        </p:spPr>
        <p:txBody>
          <a:bodyPr>
            <a:normAutofit/>
          </a:bodyPr>
          <a:lstStyle/>
          <a:p>
            <a:pPr marL="0" indent="0">
              <a:buNone/>
            </a:pPr>
            <a:r>
              <a:rPr lang="es-ES" sz="2000" dirty="0"/>
              <a:t>El decorador `@property` en Python se utiliza para convertir funciones de una clase en atributos de solo lectura. Además, puedes usar `@nombre_atributo.setter` para definir un setter personalizado para ese atributo.</a:t>
            </a:r>
          </a:p>
          <a:p>
            <a:pPr marL="0" indent="0">
              <a:buNone/>
            </a:pPr>
            <a:endParaRPr lang="es-ES" dirty="0"/>
          </a:p>
        </p:txBody>
      </p:sp>
      <p:sp>
        <p:nvSpPr>
          <p:cNvPr id="3" name="Título 2">
            <a:extLst>
              <a:ext uri="{FF2B5EF4-FFF2-40B4-BE49-F238E27FC236}">
                <a16:creationId xmlns:a16="http://schemas.microsoft.com/office/drawing/2014/main" id="{199FECCE-1371-2DCD-3E78-0F38033FA58D}"/>
              </a:ext>
            </a:extLst>
          </p:cNvPr>
          <p:cNvSpPr>
            <a:spLocks noGrp="1"/>
          </p:cNvSpPr>
          <p:nvPr>
            <p:ph type="title"/>
          </p:nvPr>
        </p:nvSpPr>
        <p:spPr/>
        <p:txBody>
          <a:bodyPr/>
          <a:lstStyle/>
          <a:p>
            <a:r>
              <a:rPr lang="es-ES" sz="3600" dirty="0"/>
              <a:t>`@property` en Python</a:t>
            </a:r>
            <a:endParaRPr lang="es-CO" dirty="0"/>
          </a:p>
        </p:txBody>
      </p:sp>
      <p:sp>
        <p:nvSpPr>
          <p:cNvPr id="15" name="CuadroTexto 14">
            <a:extLst>
              <a:ext uri="{FF2B5EF4-FFF2-40B4-BE49-F238E27FC236}">
                <a16:creationId xmlns:a16="http://schemas.microsoft.com/office/drawing/2014/main" id="{39D7DCE9-0129-C79D-C2A8-415B4B907F86}"/>
              </a:ext>
            </a:extLst>
          </p:cNvPr>
          <p:cNvSpPr txBox="1"/>
          <p:nvPr/>
        </p:nvSpPr>
        <p:spPr>
          <a:xfrm>
            <a:off x="385294" y="2200038"/>
            <a:ext cx="10784454" cy="3477875"/>
          </a:xfrm>
          <a:prstGeom prst="rect">
            <a:avLst/>
          </a:prstGeom>
          <a:noFill/>
        </p:spPr>
        <p:txBody>
          <a:bodyPr wrap="square">
            <a:spAutoFit/>
          </a:bodyPr>
          <a:lstStyle/>
          <a:p>
            <a:pPr marL="285750" indent="-285750">
              <a:buFont typeface="Arial" panose="020B0604020202020204" pitchFamily="34" charset="0"/>
              <a:buChar char="•"/>
            </a:pPr>
            <a:r>
              <a:rPr lang="es-ES" sz="2000" dirty="0"/>
              <a:t>El uso del decorador property en Python proporciona una manera de implementar el concepto de encapsulamiento, uno de los pilares de la programación orientada a objetos. A continuación, se enumeran algunos de los beneficios de utilizar property:</a:t>
            </a:r>
          </a:p>
          <a:p>
            <a:pPr marL="285750" indent="-285750">
              <a:buFont typeface="Arial" panose="020B0604020202020204" pitchFamily="34" charset="0"/>
              <a:buChar char="•"/>
            </a:pPr>
            <a:endParaRPr lang="es-ES" sz="2000" dirty="0"/>
          </a:p>
          <a:p>
            <a:pPr marL="285750" indent="-285750">
              <a:buFont typeface="Arial" panose="020B0604020202020204" pitchFamily="34" charset="0"/>
              <a:buChar char="•"/>
            </a:pPr>
            <a:r>
              <a:rPr lang="es-ES" sz="2000" dirty="0"/>
              <a:t>Encapsulamiento de datos: Permite restringir el acceso directo a los atributos de un objeto, asegurando que solo se pueda acceder o modificar a través de métodos específicos. Esto es útil para mantener la integridad de los datos.</a:t>
            </a:r>
          </a:p>
          <a:p>
            <a:pPr marL="285750" indent="-285750">
              <a:buFont typeface="Arial" panose="020B0604020202020204" pitchFamily="34" charset="0"/>
              <a:buChar char="•"/>
            </a:pPr>
            <a:endParaRPr lang="es-ES" sz="2000" dirty="0"/>
          </a:p>
          <a:p>
            <a:pPr marL="285750" indent="-285750">
              <a:buFont typeface="Arial" panose="020B0604020202020204" pitchFamily="34" charset="0"/>
              <a:buChar char="•"/>
            </a:pPr>
            <a:r>
              <a:rPr lang="es-ES" sz="2000" dirty="0"/>
              <a:t>Validación de datos: Al usar los </a:t>
            </a:r>
            <a:r>
              <a:rPr lang="es-ES" sz="2000" dirty="0" err="1"/>
              <a:t>setters</a:t>
            </a:r>
            <a:r>
              <a:rPr lang="es-ES" sz="2000" dirty="0"/>
              <a:t> (@atributo.setter), es posible implementar validaciones cuando se intenta modificar un atributo. Esto puede ayudar a evitar valores no deseados o erróneos.</a:t>
            </a:r>
            <a:endParaRPr lang="es-CO" sz="2000" dirty="0"/>
          </a:p>
        </p:txBody>
      </p:sp>
    </p:spTree>
    <p:extLst>
      <p:ext uri="{BB962C8B-B14F-4D97-AF65-F5344CB8AC3E}">
        <p14:creationId xmlns:p14="http://schemas.microsoft.com/office/powerpoint/2010/main" val="13010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12CB5BB-4AC1-1437-66D2-6D38C915529F}"/>
              </a:ext>
            </a:extLst>
          </p:cNvPr>
          <p:cNvSpPr>
            <a:spLocks noGrp="1"/>
          </p:cNvSpPr>
          <p:nvPr>
            <p:ph idx="1"/>
          </p:nvPr>
        </p:nvSpPr>
        <p:spPr>
          <a:xfrm>
            <a:off x="525971" y="1052513"/>
            <a:ext cx="11417500" cy="5426343"/>
          </a:xfrm>
        </p:spPr>
        <p:txBody>
          <a:bodyPr>
            <a:normAutofit/>
          </a:bodyPr>
          <a:lstStyle/>
          <a:p>
            <a:pPr marL="0" indent="0">
              <a:buNone/>
            </a:pPr>
            <a:r>
              <a:rPr lang="es-ES" sz="2400" dirty="0"/>
              <a:t>SOLID es un acrónimo que se refiere a cinco principios fundamentales de diseño y programación orientada a objetos que, cuando se siguen adecuadamente, pueden mejorar la estructura, flexibilidad, reutilización y mantenimiento de un software.</a:t>
            </a:r>
          </a:p>
          <a:p>
            <a:pPr marL="0" indent="0">
              <a:buNone/>
            </a:pPr>
            <a:endParaRPr lang="es-ES" sz="2400" dirty="0">
              <a:solidFill>
                <a:srgbClr val="C00000"/>
              </a:solidFill>
            </a:endParaRPr>
          </a:p>
          <a:p>
            <a:pPr marL="514350" indent="-514350">
              <a:buFont typeface="+mj-lt"/>
              <a:buAutoNum type="arabicPeriod"/>
            </a:pPr>
            <a:r>
              <a:rPr lang="es-ES" sz="2400" dirty="0">
                <a:solidFill>
                  <a:srgbClr val="C00000"/>
                </a:solidFill>
              </a:rPr>
              <a:t>Single Responsibility Principle (SRP) o Principio de Responsabilidad Única</a:t>
            </a:r>
          </a:p>
          <a:p>
            <a:pPr marL="514350" indent="-514350">
              <a:buFont typeface="+mj-lt"/>
              <a:buAutoNum type="arabicPeriod"/>
            </a:pPr>
            <a:r>
              <a:rPr lang="es-ES" sz="2400" dirty="0">
                <a:solidFill>
                  <a:srgbClr val="C00000"/>
                </a:solidFill>
              </a:rPr>
              <a:t>Open-</a:t>
            </a:r>
            <a:r>
              <a:rPr lang="es-ES" sz="2400" dirty="0" err="1">
                <a:solidFill>
                  <a:srgbClr val="C00000"/>
                </a:solidFill>
              </a:rPr>
              <a:t>Closed</a:t>
            </a:r>
            <a:r>
              <a:rPr lang="es-ES" sz="2400" dirty="0">
                <a:solidFill>
                  <a:srgbClr val="C00000"/>
                </a:solidFill>
              </a:rPr>
              <a:t> Principle (OCP) o Principio de Abierto/Cerrado</a:t>
            </a:r>
          </a:p>
          <a:p>
            <a:pPr marL="514350" indent="-514350">
              <a:buFont typeface="+mj-lt"/>
              <a:buAutoNum type="arabicPeriod"/>
            </a:pPr>
            <a:r>
              <a:rPr lang="es-ES" sz="2400" dirty="0">
                <a:solidFill>
                  <a:srgbClr val="C00000"/>
                </a:solidFill>
              </a:rPr>
              <a:t>Liskov Substitution Principle (LSP) o Principio de Substitución de Liskov</a:t>
            </a:r>
          </a:p>
          <a:p>
            <a:pPr marL="514350" indent="-514350">
              <a:buFont typeface="+mj-lt"/>
              <a:buAutoNum type="arabicPeriod"/>
            </a:pPr>
            <a:r>
              <a:rPr lang="es-ES" sz="2400" dirty="0">
                <a:solidFill>
                  <a:srgbClr val="C00000"/>
                </a:solidFill>
              </a:rPr>
              <a:t> Interface Segregation Principle (ISP) o Principio de Segregación de Interfaz</a:t>
            </a:r>
          </a:p>
          <a:p>
            <a:pPr marL="514350" indent="-514350">
              <a:buFont typeface="+mj-lt"/>
              <a:buAutoNum type="arabicPeriod"/>
            </a:pPr>
            <a:r>
              <a:rPr lang="es-ES" sz="2400" dirty="0">
                <a:solidFill>
                  <a:srgbClr val="C00000"/>
                </a:solidFill>
              </a:rPr>
              <a:t>Dependency Inversion Principle (DIP) o Principio de Inversión de Dependencias</a:t>
            </a:r>
            <a:endParaRPr lang="es-CO" sz="2400" dirty="0">
              <a:solidFill>
                <a:srgbClr val="C00000"/>
              </a:solidFill>
            </a:endParaRPr>
          </a:p>
        </p:txBody>
      </p:sp>
      <p:sp>
        <p:nvSpPr>
          <p:cNvPr id="3" name="Título 2">
            <a:extLst>
              <a:ext uri="{FF2B5EF4-FFF2-40B4-BE49-F238E27FC236}">
                <a16:creationId xmlns:a16="http://schemas.microsoft.com/office/drawing/2014/main" id="{4EDE8E62-0CFB-CBD2-21C5-67EA9AE2F852}"/>
              </a:ext>
            </a:extLst>
          </p:cNvPr>
          <p:cNvSpPr>
            <a:spLocks noGrp="1"/>
          </p:cNvSpPr>
          <p:nvPr>
            <p:ph type="title"/>
          </p:nvPr>
        </p:nvSpPr>
        <p:spPr/>
        <p:txBody>
          <a:bodyPr/>
          <a:lstStyle/>
          <a:p>
            <a:r>
              <a:rPr lang="es-CO" dirty="0"/>
              <a:t>Principios SOLID </a:t>
            </a:r>
          </a:p>
        </p:txBody>
      </p:sp>
    </p:spTree>
    <p:extLst>
      <p:ext uri="{BB962C8B-B14F-4D97-AF65-F5344CB8AC3E}">
        <p14:creationId xmlns:p14="http://schemas.microsoft.com/office/powerpoint/2010/main" val="2456628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259BF0C-F3FA-4B61-8B47-A3167F96DCA8}"/>
              </a:ext>
            </a:extLst>
          </p:cNvPr>
          <p:cNvSpPr>
            <a:spLocks noGrp="1"/>
          </p:cNvSpPr>
          <p:nvPr>
            <p:ph type="title"/>
          </p:nvPr>
        </p:nvSpPr>
        <p:spPr>
          <a:xfrm>
            <a:off x="515937" y="777186"/>
            <a:ext cx="11150092" cy="550654"/>
          </a:xfrm>
        </p:spPr>
        <p:txBody>
          <a:bodyPr/>
          <a:lstStyle/>
          <a:p>
            <a:r>
              <a:rPr lang="es-ES" sz="2800" dirty="0">
                <a:solidFill>
                  <a:srgbClr val="C00000"/>
                </a:solidFill>
              </a:rPr>
              <a:t>Single Responsibility Principle (SRP) o Principio de Responsabilidad Única</a:t>
            </a:r>
            <a:br>
              <a:rPr lang="es-ES" sz="2800" dirty="0">
                <a:solidFill>
                  <a:srgbClr val="C00000"/>
                </a:solidFill>
              </a:rPr>
            </a:br>
            <a:endParaRPr lang="es-CO" sz="2800" dirty="0"/>
          </a:p>
        </p:txBody>
      </p:sp>
      <p:sp>
        <p:nvSpPr>
          <p:cNvPr id="5" name="CuadroTexto 4">
            <a:extLst>
              <a:ext uri="{FF2B5EF4-FFF2-40B4-BE49-F238E27FC236}">
                <a16:creationId xmlns:a16="http://schemas.microsoft.com/office/drawing/2014/main" id="{A9C447BA-9DFF-1C0A-FA7D-E8D0FDBDA238}"/>
              </a:ext>
            </a:extLst>
          </p:cNvPr>
          <p:cNvSpPr txBox="1"/>
          <p:nvPr/>
        </p:nvSpPr>
        <p:spPr>
          <a:xfrm>
            <a:off x="661711" y="2388130"/>
            <a:ext cx="4201837" cy="2585323"/>
          </a:xfrm>
          <a:prstGeom prst="rect">
            <a:avLst/>
          </a:prstGeom>
          <a:noFill/>
        </p:spPr>
        <p:txBody>
          <a:bodyPr wrap="square">
            <a:spAutoFit/>
          </a:bodyPr>
          <a:lstStyle/>
          <a:p>
            <a:pPr algn="just"/>
            <a:r>
              <a:rPr lang="es-ES" b="0" i="0" dirty="0">
                <a:effectLst/>
              </a:rPr>
              <a:t>Este principio establece que una clase debe tener solo una razón para cambiar, es decir, debe tener solo una responsabilidad. </a:t>
            </a:r>
          </a:p>
          <a:p>
            <a:pPr algn="just"/>
            <a:endParaRPr lang="es-ES" dirty="0"/>
          </a:p>
          <a:p>
            <a:pPr algn="just"/>
            <a:r>
              <a:rPr lang="es-ES" b="1" dirty="0"/>
              <a:t>En términos más prácticos, esto significa que una clase no debe encargarse de múltiples tareas o funciones. En lugar de ello, cada tarea o función debería ser encapsulada por su propia clase.</a:t>
            </a:r>
            <a:endParaRPr lang="es-CO" b="1" dirty="0"/>
          </a:p>
        </p:txBody>
      </p:sp>
      <p:sp>
        <p:nvSpPr>
          <p:cNvPr id="7" name="CuadroTexto 6">
            <a:extLst>
              <a:ext uri="{FF2B5EF4-FFF2-40B4-BE49-F238E27FC236}">
                <a16:creationId xmlns:a16="http://schemas.microsoft.com/office/drawing/2014/main" id="{B512749B-6364-BB66-CFFE-7D5DE1BDE544}"/>
              </a:ext>
            </a:extLst>
          </p:cNvPr>
          <p:cNvSpPr txBox="1"/>
          <p:nvPr/>
        </p:nvSpPr>
        <p:spPr>
          <a:xfrm>
            <a:off x="7328451" y="2665128"/>
            <a:ext cx="4616774" cy="2031325"/>
          </a:xfrm>
          <a:prstGeom prst="rect">
            <a:avLst/>
          </a:prstGeom>
          <a:noFill/>
        </p:spPr>
        <p:txBody>
          <a:bodyPr wrap="square">
            <a:spAutoFit/>
          </a:bodyPr>
          <a:lstStyle/>
          <a:p>
            <a:pPr algn="just"/>
            <a:r>
              <a:rPr lang="es-ES" b="0" i="0" dirty="0">
                <a:effectLst/>
              </a:rPr>
              <a:t>El beneficio de seguir este principio es que el software se vuelve más modular, más fácil de mantener y menos susceptible a errores. Si una parte específica del software necesita cambios, solo hay que modificar la clase responsable de esa funcionalidad particular, sin afectar otras partes del sistema.</a:t>
            </a:r>
            <a:endParaRPr lang="es-CO" dirty="0"/>
          </a:p>
        </p:txBody>
      </p:sp>
      <p:sp>
        <p:nvSpPr>
          <p:cNvPr id="8" name="Flecha: a la derecha 7">
            <a:extLst>
              <a:ext uri="{FF2B5EF4-FFF2-40B4-BE49-F238E27FC236}">
                <a16:creationId xmlns:a16="http://schemas.microsoft.com/office/drawing/2014/main" id="{DF38DB3C-59A0-B8AC-2D9E-6F490A64DC58}"/>
              </a:ext>
            </a:extLst>
          </p:cNvPr>
          <p:cNvSpPr/>
          <p:nvPr/>
        </p:nvSpPr>
        <p:spPr>
          <a:xfrm>
            <a:off x="5739800" y="3306416"/>
            <a:ext cx="702365" cy="7487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6327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6F6E7CF-7283-6008-5EA4-D591FAF0CEAC}"/>
              </a:ext>
            </a:extLst>
          </p:cNvPr>
          <p:cNvSpPr>
            <a:spLocks noGrp="1"/>
          </p:cNvSpPr>
          <p:nvPr>
            <p:ph idx="1"/>
          </p:nvPr>
        </p:nvSpPr>
        <p:spPr>
          <a:xfrm>
            <a:off x="520954" y="931783"/>
            <a:ext cx="11150092" cy="422031"/>
          </a:xfrm>
        </p:spPr>
        <p:txBody>
          <a:bodyPr>
            <a:normAutofit fontScale="92500" lnSpcReduction="10000"/>
          </a:bodyPr>
          <a:lstStyle/>
          <a:p>
            <a:r>
              <a:rPr lang="es-CO" i="1" dirty="0"/>
              <a:t>Presentación de curso, objetivos, alcance. </a:t>
            </a:r>
          </a:p>
          <a:p>
            <a:pPr marL="0" indent="0">
              <a:buNone/>
            </a:pPr>
            <a:endParaRPr lang="es-CO" dirty="0"/>
          </a:p>
        </p:txBody>
      </p:sp>
      <p:sp>
        <p:nvSpPr>
          <p:cNvPr id="5" name="CuadroTexto 4">
            <a:extLst>
              <a:ext uri="{FF2B5EF4-FFF2-40B4-BE49-F238E27FC236}">
                <a16:creationId xmlns:a16="http://schemas.microsoft.com/office/drawing/2014/main" id="{4E5F4B99-89FF-5654-662D-E9FB28C2889D}"/>
              </a:ext>
            </a:extLst>
          </p:cNvPr>
          <p:cNvSpPr txBox="1"/>
          <p:nvPr/>
        </p:nvSpPr>
        <p:spPr>
          <a:xfrm>
            <a:off x="520954" y="301288"/>
            <a:ext cx="11363185" cy="584775"/>
          </a:xfrm>
          <a:prstGeom prst="rect">
            <a:avLst/>
          </a:prstGeom>
          <a:noFill/>
        </p:spPr>
        <p:txBody>
          <a:bodyPr wrap="square">
            <a:spAutoFit/>
          </a:bodyPr>
          <a:lstStyle/>
          <a:p>
            <a:r>
              <a:rPr lang="es-MX" sz="3200" b="1" dirty="0">
                <a:solidFill>
                  <a:srgbClr val="E13280"/>
                </a:solidFill>
              </a:rPr>
              <a:t>INTRODUCCIÓN  </a:t>
            </a:r>
            <a:endParaRPr lang="es-CO" sz="3200" dirty="0"/>
          </a:p>
        </p:txBody>
      </p:sp>
      <p:graphicFrame>
        <p:nvGraphicFramePr>
          <p:cNvPr id="3" name="Diagrama 2">
            <a:extLst>
              <a:ext uri="{FF2B5EF4-FFF2-40B4-BE49-F238E27FC236}">
                <a16:creationId xmlns:a16="http://schemas.microsoft.com/office/drawing/2014/main" id="{460062B3-733E-B2A8-2BD8-C7FEF937868C}"/>
              </a:ext>
            </a:extLst>
          </p:cNvPr>
          <p:cNvGraphicFramePr/>
          <p:nvPr>
            <p:extLst>
              <p:ext uri="{D42A27DB-BD31-4B8C-83A1-F6EECF244321}">
                <p14:modId xmlns:p14="http://schemas.microsoft.com/office/powerpoint/2010/main" val="2994875338"/>
              </p:ext>
            </p:extLst>
          </p:nvPr>
        </p:nvGraphicFramePr>
        <p:xfrm>
          <a:off x="1035147" y="3355145"/>
          <a:ext cx="9587132" cy="1058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a:extLst>
              <a:ext uri="{FF2B5EF4-FFF2-40B4-BE49-F238E27FC236}">
                <a16:creationId xmlns:a16="http://schemas.microsoft.com/office/drawing/2014/main" id="{F75E5247-D52A-4ADF-761C-4D8112A11E01}"/>
              </a:ext>
            </a:extLst>
          </p:cNvPr>
          <p:cNvGraphicFramePr/>
          <p:nvPr>
            <p:extLst>
              <p:ext uri="{D42A27DB-BD31-4B8C-83A1-F6EECF244321}">
                <p14:modId xmlns:p14="http://schemas.microsoft.com/office/powerpoint/2010/main" val="934408443"/>
              </p:ext>
            </p:extLst>
          </p:nvPr>
        </p:nvGraphicFramePr>
        <p:xfrm>
          <a:off x="1035147" y="1767254"/>
          <a:ext cx="9587133" cy="10585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a 6">
            <a:extLst>
              <a:ext uri="{FF2B5EF4-FFF2-40B4-BE49-F238E27FC236}">
                <a16:creationId xmlns:a16="http://schemas.microsoft.com/office/drawing/2014/main" id="{D7108D46-8025-8C35-A76E-0C49081A25FC}"/>
              </a:ext>
            </a:extLst>
          </p:cNvPr>
          <p:cNvGraphicFramePr/>
          <p:nvPr>
            <p:extLst>
              <p:ext uri="{D42A27DB-BD31-4B8C-83A1-F6EECF244321}">
                <p14:modId xmlns:p14="http://schemas.microsoft.com/office/powerpoint/2010/main" val="3521036049"/>
              </p:ext>
            </p:extLst>
          </p:nvPr>
        </p:nvGraphicFramePr>
        <p:xfrm>
          <a:off x="1099624" y="4943036"/>
          <a:ext cx="9458178" cy="84737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663721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259BF0C-F3FA-4B61-8B47-A3167F96DCA8}"/>
              </a:ext>
            </a:extLst>
          </p:cNvPr>
          <p:cNvSpPr>
            <a:spLocks noGrp="1"/>
          </p:cNvSpPr>
          <p:nvPr>
            <p:ph type="title"/>
          </p:nvPr>
        </p:nvSpPr>
        <p:spPr>
          <a:xfrm>
            <a:off x="661711" y="353116"/>
            <a:ext cx="11150092" cy="550654"/>
          </a:xfrm>
        </p:spPr>
        <p:txBody>
          <a:bodyPr/>
          <a:lstStyle/>
          <a:p>
            <a:r>
              <a:rPr lang="es-ES" sz="2800" dirty="0">
                <a:solidFill>
                  <a:srgbClr val="C00000"/>
                </a:solidFill>
              </a:rPr>
              <a:t>2. Open-</a:t>
            </a:r>
            <a:r>
              <a:rPr lang="es-ES" sz="2800" dirty="0" err="1">
                <a:solidFill>
                  <a:srgbClr val="C00000"/>
                </a:solidFill>
              </a:rPr>
              <a:t>Closed</a:t>
            </a:r>
            <a:r>
              <a:rPr lang="es-ES" sz="2800" dirty="0">
                <a:solidFill>
                  <a:srgbClr val="C00000"/>
                </a:solidFill>
              </a:rPr>
              <a:t> Principle (OCP) o Principio de Abierto/Cerrado</a:t>
            </a:r>
          </a:p>
        </p:txBody>
      </p:sp>
      <p:sp>
        <p:nvSpPr>
          <p:cNvPr id="5" name="CuadroTexto 4">
            <a:extLst>
              <a:ext uri="{FF2B5EF4-FFF2-40B4-BE49-F238E27FC236}">
                <a16:creationId xmlns:a16="http://schemas.microsoft.com/office/drawing/2014/main" id="{A9C447BA-9DFF-1C0A-FA7D-E8D0FDBDA238}"/>
              </a:ext>
            </a:extLst>
          </p:cNvPr>
          <p:cNvSpPr txBox="1"/>
          <p:nvPr/>
        </p:nvSpPr>
        <p:spPr>
          <a:xfrm>
            <a:off x="449580" y="3429000"/>
            <a:ext cx="4847076" cy="2031325"/>
          </a:xfrm>
          <a:prstGeom prst="rect">
            <a:avLst/>
          </a:prstGeom>
          <a:noFill/>
        </p:spPr>
        <p:txBody>
          <a:bodyPr wrap="square">
            <a:spAutoFit/>
          </a:bodyPr>
          <a:lstStyle/>
          <a:p>
            <a:pPr algn="just"/>
            <a:r>
              <a:rPr lang="es-ES" b="0" i="0" dirty="0">
                <a:effectLst/>
              </a:rPr>
              <a:t>Básicamente nos recomienda que cuando se pretende introducir un nuevo comportamiento en un sistema existente, en lugar de modificar las clases antiguas, se deben crear nuevas mediante herencia y redefinición de los métodos de la clase padre (polimorfismo), o inyectando dependencias que implementen el mismo contrato.</a:t>
            </a:r>
            <a:endParaRPr lang="es-CO" b="1" dirty="0"/>
          </a:p>
        </p:txBody>
      </p:sp>
      <p:sp>
        <p:nvSpPr>
          <p:cNvPr id="8" name="Flecha: a la derecha 7">
            <a:extLst>
              <a:ext uri="{FF2B5EF4-FFF2-40B4-BE49-F238E27FC236}">
                <a16:creationId xmlns:a16="http://schemas.microsoft.com/office/drawing/2014/main" id="{DF38DB3C-59A0-B8AC-2D9E-6F490A64DC58}"/>
              </a:ext>
            </a:extLst>
          </p:cNvPr>
          <p:cNvSpPr/>
          <p:nvPr/>
        </p:nvSpPr>
        <p:spPr>
          <a:xfrm>
            <a:off x="5885574" y="3695914"/>
            <a:ext cx="702365" cy="7487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0E38BD4F-2F98-AEDA-7B6B-18C2069266BC}"/>
              </a:ext>
            </a:extLst>
          </p:cNvPr>
          <p:cNvSpPr txBox="1"/>
          <p:nvPr/>
        </p:nvSpPr>
        <p:spPr>
          <a:xfrm>
            <a:off x="418249" y="1427721"/>
            <a:ext cx="5677751" cy="1477328"/>
          </a:xfrm>
          <a:prstGeom prst="rect">
            <a:avLst/>
          </a:prstGeom>
          <a:noFill/>
        </p:spPr>
        <p:txBody>
          <a:bodyPr wrap="square">
            <a:spAutoFit/>
          </a:bodyPr>
          <a:lstStyle/>
          <a:p>
            <a:r>
              <a:rPr lang="es-ES" dirty="0">
                <a:effectLst>
                  <a:outerShdw blurRad="38100" dist="38100" dir="2700000" algn="tl">
                    <a:srgbClr val="000000">
                      <a:alpha val="43137"/>
                    </a:srgbClr>
                  </a:outerShdw>
                </a:effectLst>
              </a:rPr>
              <a:t>Establece que las clases deben estar abiertas para extensión pero cerradas para modificación.</a:t>
            </a:r>
          </a:p>
          <a:p>
            <a:endParaRPr lang="es-ES" dirty="0">
              <a:effectLst>
                <a:outerShdw blurRad="38100" dist="38100" dir="2700000" algn="tl">
                  <a:srgbClr val="000000">
                    <a:alpha val="43137"/>
                  </a:srgbClr>
                </a:outerShdw>
              </a:effectLst>
            </a:endParaRPr>
          </a:p>
          <a:p>
            <a:r>
              <a:rPr lang="es-ES" dirty="0">
                <a:effectLst>
                  <a:outerShdw blurRad="38100" dist="38100" dir="2700000" algn="tl">
                    <a:srgbClr val="000000">
                      <a:alpha val="43137"/>
                    </a:srgbClr>
                  </a:outerShdw>
                </a:effectLst>
              </a:rPr>
              <a:t> </a:t>
            </a:r>
            <a:r>
              <a:rPr lang="es-ES" i="1" dirty="0">
                <a:effectLst>
                  <a:outerShdw blurRad="38100" dist="38100" dir="2700000" algn="tl">
                    <a:srgbClr val="000000">
                      <a:alpha val="43137"/>
                    </a:srgbClr>
                  </a:outerShdw>
                </a:effectLst>
              </a:rPr>
              <a:t>Es decir, debes poder añadir funcionalidades a una clase sin modificar su código fuente.</a:t>
            </a:r>
            <a:endParaRPr lang="es-CO" i="1" dirty="0">
              <a:effectLst>
                <a:outerShdw blurRad="38100" dist="38100" dir="2700000" algn="tl">
                  <a:srgbClr val="000000">
                    <a:alpha val="43137"/>
                  </a:srgbClr>
                </a:outerShdw>
              </a:effectLst>
            </a:endParaRPr>
          </a:p>
        </p:txBody>
      </p:sp>
      <p:sp>
        <p:nvSpPr>
          <p:cNvPr id="13" name="CuadroTexto 12">
            <a:extLst>
              <a:ext uri="{FF2B5EF4-FFF2-40B4-BE49-F238E27FC236}">
                <a16:creationId xmlns:a16="http://schemas.microsoft.com/office/drawing/2014/main" id="{67D67E31-3124-A853-A6CA-E653E834B9A3}"/>
              </a:ext>
            </a:extLst>
          </p:cNvPr>
          <p:cNvSpPr txBox="1"/>
          <p:nvPr/>
        </p:nvSpPr>
        <p:spPr>
          <a:xfrm>
            <a:off x="6895345" y="2026029"/>
            <a:ext cx="5088833" cy="4524315"/>
          </a:xfrm>
          <a:prstGeom prst="rect">
            <a:avLst/>
          </a:prstGeom>
          <a:noFill/>
        </p:spPr>
        <p:txBody>
          <a:bodyPr wrap="square">
            <a:spAutoFit/>
          </a:bodyPr>
          <a:lstStyle/>
          <a:p>
            <a:r>
              <a:rPr lang="es-ES" b="1" dirty="0"/>
              <a:t>Flexibilidad y Extensibilidad: </a:t>
            </a:r>
            <a:r>
              <a:rPr lang="es-ES" dirty="0"/>
              <a:t>Al adherirse al OCP, las clases, módulos o funciones pueden ser extendidas sin necesidad de modificar el código existente. Esto significa que las nuevas características o comportamientos pueden ser agregados fácilmente.</a:t>
            </a:r>
          </a:p>
          <a:p>
            <a:endParaRPr lang="es-ES" dirty="0"/>
          </a:p>
          <a:p>
            <a:r>
              <a:rPr lang="es-ES" b="1" dirty="0"/>
              <a:t>Robustez</a:t>
            </a:r>
            <a:r>
              <a:rPr lang="es-ES" dirty="0"/>
              <a:t>: Dado que no necesitas cambiar el código existente, reduces el riesgo de introducir errores no deseados o regresiones en las partes ya probadas y validadas de tu software.</a:t>
            </a:r>
          </a:p>
          <a:p>
            <a:endParaRPr lang="es-ES" dirty="0"/>
          </a:p>
          <a:p>
            <a:r>
              <a:rPr lang="es-ES" b="1" dirty="0"/>
              <a:t>Mantenibilidad</a:t>
            </a:r>
            <a:r>
              <a:rPr lang="es-ES" dirty="0"/>
              <a:t>: Las clases que siguen el OCP son más fáciles de mantener. Si una nueva funcionalidad requiere cambios, es probable que esos cambios estén confinados a las extensiones nuevas, y no a las ya existentes.</a:t>
            </a:r>
            <a:endParaRPr lang="es-CO" dirty="0"/>
          </a:p>
        </p:txBody>
      </p:sp>
    </p:spTree>
    <p:extLst>
      <p:ext uri="{BB962C8B-B14F-4D97-AF65-F5344CB8AC3E}">
        <p14:creationId xmlns:p14="http://schemas.microsoft.com/office/powerpoint/2010/main" val="1931326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B391CF2-C7E1-E886-F0DD-E1C224C0242E}"/>
              </a:ext>
            </a:extLst>
          </p:cNvPr>
          <p:cNvSpPr>
            <a:spLocks noGrp="1"/>
          </p:cNvSpPr>
          <p:nvPr>
            <p:ph type="title"/>
          </p:nvPr>
        </p:nvSpPr>
        <p:spPr>
          <a:xfrm>
            <a:off x="610304" y="499926"/>
            <a:ext cx="11150092" cy="550654"/>
          </a:xfrm>
        </p:spPr>
        <p:txBody>
          <a:bodyPr/>
          <a:lstStyle/>
          <a:p>
            <a:r>
              <a:rPr lang="es-ES" sz="2000" b="1" dirty="0"/>
              <a:t>Un buen ejemplo en el que se aplica este principio es la hora de extender el user de django (python framework) </a:t>
            </a:r>
            <a:endParaRPr lang="es-CO" sz="2000" b="1" dirty="0"/>
          </a:p>
        </p:txBody>
      </p:sp>
      <p:pic>
        <p:nvPicPr>
          <p:cNvPr id="5" name="Imagen 4">
            <a:extLst>
              <a:ext uri="{FF2B5EF4-FFF2-40B4-BE49-F238E27FC236}">
                <a16:creationId xmlns:a16="http://schemas.microsoft.com/office/drawing/2014/main" id="{43032731-AC80-17B1-A4AF-65DA933DDDEA}"/>
              </a:ext>
            </a:extLst>
          </p:cNvPr>
          <p:cNvPicPr>
            <a:picLocks noChangeAspect="1"/>
          </p:cNvPicPr>
          <p:nvPr/>
        </p:nvPicPr>
        <p:blipFill>
          <a:blip r:embed="rId2"/>
          <a:stretch>
            <a:fillRect/>
          </a:stretch>
        </p:blipFill>
        <p:spPr>
          <a:xfrm>
            <a:off x="610304" y="1346958"/>
            <a:ext cx="9474396" cy="4749041"/>
          </a:xfrm>
          <a:prstGeom prst="rect">
            <a:avLst/>
          </a:prstGeom>
        </p:spPr>
      </p:pic>
    </p:spTree>
    <p:extLst>
      <p:ext uri="{BB962C8B-B14F-4D97-AF65-F5344CB8AC3E}">
        <p14:creationId xmlns:p14="http://schemas.microsoft.com/office/powerpoint/2010/main" val="3026140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63ECDBC-7245-4D9D-5B35-4D14CCC9F3A6}"/>
              </a:ext>
            </a:extLst>
          </p:cNvPr>
          <p:cNvSpPr>
            <a:spLocks noGrp="1"/>
          </p:cNvSpPr>
          <p:nvPr>
            <p:ph idx="1"/>
          </p:nvPr>
        </p:nvSpPr>
        <p:spPr>
          <a:xfrm>
            <a:off x="520954" y="1317558"/>
            <a:ext cx="10889168" cy="1995485"/>
          </a:xfrm>
        </p:spPr>
        <p:txBody>
          <a:bodyPr>
            <a:normAutofit/>
          </a:bodyPr>
          <a:lstStyle/>
          <a:p>
            <a:pPr marL="0" indent="0" algn="just">
              <a:buNone/>
            </a:pPr>
            <a:r>
              <a:rPr lang="es-ES" sz="2000" dirty="0"/>
              <a:t>El Liskov Substitution Principle (LSP) o Principio de Sustitución de Liskov establece que los objetos de una superclase deberían poder ser reemplazados con objetos de una subclase sin afectar la corrección del programa. En otras palabras, las subclases deben ser intercambiables por su clase base sin alterar la funcionalidad esperada.</a:t>
            </a:r>
            <a:endParaRPr lang="es-CO" sz="2000" dirty="0"/>
          </a:p>
        </p:txBody>
      </p:sp>
      <p:sp>
        <p:nvSpPr>
          <p:cNvPr id="3" name="Título 2">
            <a:extLst>
              <a:ext uri="{FF2B5EF4-FFF2-40B4-BE49-F238E27FC236}">
                <a16:creationId xmlns:a16="http://schemas.microsoft.com/office/drawing/2014/main" id="{3F88002D-94E8-FFF2-519A-2A5CE92C6CE1}"/>
              </a:ext>
            </a:extLst>
          </p:cNvPr>
          <p:cNvSpPr>
            <a:spLocks noGrp="1"/>
          </p:cNvSpPr>
          <p:nvPr>
            <p:ph type="title"/>
          </p:nvPr>
        </p:nvSpPr>
        <p:spPr>
          <a:xfrm>
            <a:off x="520954" y="379144"/>
            <a:ext cx="11150092" cy="550654"/>
          </a:xfrm>
        </p:spPr>
        <p:txBody>
          <a:bodyPr/>
          <a:lstStyle/>
          <a:p>
            <a:pPr marL="514350" indent="-514350"/>
            <a:r>
              <a:rPr lang="es-ES" sz="2800" dirty="0">
                <a:solidFill>
                  <a:srgbClr val="C00000"/>
                </a:solidFill>
              </a:rPr>
              <a:t>3. Liskov Substitution Principle (LSP) o Principio de Substitución de Liskov</a:t>
            </a:r>
          </a:p>
        </p:txBody>
      </p:sp>
    </p:spTree>
    <p:extLst>
      <p:ext uri="{BB962C8B-B14F-4D97-AF65-F5344CB8AC3E}">
        <p14:creationId xmlns:p14="http://schemas.microsoft.com/office/powerpoint/2010/main" val="2585912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F0FF1B5-590F-2246-C64F-2A59DC91C92F}"/>
              </a:ext>
            </a:extLst>
          </p:cNvPr>
          <p:cNvSpPr txBox="1"/>
          <p:nvPr/>
        </p:nvSpPr>
        <p:spPr>
          <a:xfrm>
            <a:off x="543338" y="1373764"/>
            <a:ext cx="10747513" cy="3785652"/>
          </a:xfrm>
          <a:prstGeom prst="rect">
            <a:avLst/>
          </a:prstGeom>
          <a:noFill/>
        </p:spPr>
        <p:txBody>
          <a:bodyPr wrap="square">
            <a:spAutoFit/>
          </a:bodyPr>
          <a:lstStyle/>
          <a:p>
            <a:pPr algn="l"/>
            <a:r>
              <a:rPr lang="es-ES" sz="2400" b="1" i="0" dirty="0">
                <a:effectLst/>
                <a:latin typeface="Söhne"/>
              </a:rPr>
              <a:t>Detalles del ISP:</a:t>
            </a:r>
          </a:p>
          <a:p>
            <a:pPr algn="l">
              <a:buFont typeface="Arial" panose="020B0604020202020204" pitchFamily="34" charset="0"/>
              <a:buChar char="•"/>
            </a:pPr>
            <a:r>
              <a:rPr lang="es-ES" sz="2400" b="1" i="0" dirty="0">
                <a:effectLst/>
                <a:latin typeface="Söhne"/>
              </a:rPr>
              <a:t>Evitar interfaces "gordas"</a:t>
            </a:r>
            <a:r>
              <a:rPr lang="es-ES" sz="2400" b="0" i="0" dirty="0">
                <a:effectLst/>
                <a:latin typeface="Söhne"/>
              </a:rPr>
              <a:t>: A veces, en un intento de hacer interfaces "todo en uno", terminamos con interfaces muy grandes que tienen más funcionalidades de las que algunos clientes realmente necesitan. Estas son a menudo llamadas "interfaces gordas" o "interfaces monolíticas".</a:t>
            </a:r>
          </a:p>
          <a:p>
            <a:pPr algn="l">
              <a:buFont typeface="Arial" panose="020B0604020202020204" pitchFamily="34" charset="0"/>
              <a:buChar char="•"/>
            </a:pPr>
            <a:endParaRPr lang="es-ES" sz="2400" b="0" i="0" dirty="0">
              <a:effectLst/>
              <a:latin typeface="Söhne"/>
            </a:endParaRPr>
          </a:p>
          <a:p>
            <a:pPr algn="l">
              <a:buFont typeface="Arial" panose="020B0604020202020204" pitchFamily="34" charset="0"/>
              <a:buChar char="•"/>
            </a:pPr>
            <a:r>
              <a:rPr lang="es-ES" sz="2400" b="1" i="0" dirty="0">
                <a:effectLst/>
                <a:latin typeface="Söhne"/>
              </a:rPr>
              <a:t>Descomponer en interfaces más específicas</a:t>
            </a:r>
            <a:r>
              <a:rPr lang="es-ES" sz="2400" b="0" i="0" dirty="0">
                <a:effectLst/>
                <a:latin typeface="Söhne"/>
              </a:rPr>
              <a:t>: En lugar de tener una única interfaz que trata de hacerlo todo, es mejor descomponerla en interfaces más pequeñas y específicas que se centren en una funcionalidad particular. Esto permite que los clientes implementen solo las interfaces que realmente necesitan.</a:t>
            </a:r>
          </a:p>
        </p:txBody>
      </p:sp>
      <p:sp>
        <p:nvSpPr>
          <p:cNvPr id="9" name="CuadroTexto 8">
            <a:extLst>
              <a:ext uri="{FF2B5EF4-FFF2-40B4-BE49-F238E27FC236}">
                <a16:creationId xmlns:a16="http://schemas.microsoft.com/office/drawing/2014/main" id="{D93511FA-1B78-D1C4-D935-7AEB9E7C8CD5}"/>
              </a:ext>
            </a:extLst>
          </p:cNvPr>
          <p:cNvSpPr txBox="1"/>
          <p:nvPr/>
        </p:nvSpPr>
        <p:spPr>
          <a:xfrm>
            <a:off x="304800" y="305665"/>
            <a:ext cx="6096000" cy="369332"/>
          </a:xfrm>
          <a:prstGeom prst="rect">
            <a:avLst/>
          </a:prstGeom>
          <a:noFill/>
        </p:spPr>
        <p:txBody>
          <a:bodyPr wrap="square">
            <a:spAutoFit/>
          </a:bodyPr>
          <a:lstStyle/>
          <a:p>
            <a:r>
              <a:rPr lang="es-ES" b="0" i="0" dirty="0">
                <a:solidFill>
                  <a:srgbClr val="D1D5DB"/>
                </a:solidFill>
                <a:effectLst/>
                <a:latin typeface="Söhne"/>
              </a:rPr>
              <a:t>El </a:t>
            </a:r>
            <a:r>
              <a:rPr lang="es-ES" b="1" i="0" dirty="0">
                <a:effectLst/>
                <a:latin typeface="Söhne"/>
              </a:rPr>
              <a:t>Principio de Segregación de Interfaces (ISP)</a:t>
            </a:r>
            <a:r>
              <a:rPr lang="es-ES" b="0" i="0" dirty="0">
                <a:solidFill>
                  <a:srgbClr val="D1D5DB"/>
                </a:solidFill>
                <a:effectLst/>
                <a:latin typeface="Söhne"/>
              </a:rPr>
              <a:t> </a:t>
            </a:r>
            <a:endParaRPr lang="es-CO" dirty="0"/>
          </a:p>
        </p:txBody>
      </p:sp>
    </p:spTree>
    <p:extLst>
      <p:ext uri="{BB962C8B-B14F-4D97-AF65-F5344CB8AC3E}">
        <p14:creationId xmlns:p14="http://schemas.microsoft.com/office/powerpoint/2010/main" val="1765929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8A4E308-884C-64A5-A788-78B0214FE3B0}"/>
              </a:ext>
            </a:extLst>
          </p:cNvPr>
          <p:cNvSpPr>
            <a:spLocks noGrp="1"/>
          </p:cNvSpPr>
          <p:nvPr>
            <p:ph type="title"/>
          </p:nvPr>
        </p:nvSpPr>
        <p:spPr>
          <a:xfrm>
            <a:off x="515937" y="501859"/>
            <a:ext cx="11150092" cy="550654"/>
          </a:xfrm>
        </p:spPr>
        <p:txBody>
          <a:bodyPr/>
          <a:lstStyle/>
          <a:p>
            <a:r>
              <a:rPr lang="es-ES" sz="2400" dirty="0"/>
              <a:t>Dependency Inversion Principle (DIP) o Principio de Inversión de Dependencias</a:t>
            </a:r>
            <a:endParaRPr lang="es-CO" sz="2400" dirty="0"/>
          </a:p>
        </p:txBody>
      </p:sp>
      <p:sp>
        <p:nvSpPr>
          <p:cNvPr id="5" name="CuadroTexto 4">
            <a:extLst>
              <a:ext uri="{FF2B5EF4-FFF2-40B4-BE49-F238E27FC236}">
                <a16:creationId xmlns:a16="http://schemas.microsoft.com/office/drawing/2014/main" id="{18E9B7E7-071B-AD9E-0671-63CB8916B1FA}"/>
              </a:ext>
            </a:extLst>
          </p:cNvPr>
          <p:cNvSpPr txBox="1"/>
          <p:nvPr/>
        </p:nvSpPr>
        <p:spPr>
          <a:xfrm>
            <a:off x="515937" y="1368432"/>
            <a:ext cx="10549628" cy="1015663"/>
          </a:xfrm>
          <a:prstGeom prst="rect">
            <a:avLst/>
          </a:prstGeom>
          <a:noFill/>
        </p:spPr>
        <p:txBody>
          <a:bodyPr wrap="square">
            <a:spAutoFit/>
          </a:bodyPr>
          <a:lstStyle/>
          <a:p>
            <a:r>
              <a:rPr lang="es-ES" sz="2000" b="0" i="0" dirty="0">
                <a:effectLst/>
                <a:latin typeface="Söhne"/>
              </a:rPr>
              <a:t>Establece que los módulos de alto nivel no deben depender de módulos de bajo nivel, sino que ambos deben depender de abstracciones. Además, las abstracciones no deben depender de los detalles, sino que los detalles deben depender de las abstracciones.</a:t>
            </a:r>
            <a:endParaRPr lang="es-CO" sz="2000" dirty="0"/>
          </a:p>
        </p:txBody>
      </p:sp>
    </p:spTree>
    <p:extLst>
      <p:ext uri="{BB962C8B-B14F-4D97-AF65-F5344CB8AC3E}">
        <p14:creationId xmlns:p14="http://schemas.microsoft.com/office/powerpoint/2010/main" val="3992978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09B53D5-5A2D-811B-888D-1A474DDB4FE8}"/>
              </a:ext>
            </a:extLst>
          </p:cNvPr>
          <p:cNvSpPr>
            <a:spLocks noGrp="1"/>
          </p:cNvSpPr>
          <p:nvPr>
            <p:ph idx="1"/>
          </p:nvPr>
        </p:nvSpPr>
        <p:spPr>
          <a:xfrm>
            <a:off x="525971" y="1417983"/>
            <a:ext cx="8485507" cy="2252869"/>
          </a:xfrm>
        </p:spPr>
        <p:txBody>
          <a:bodyPr>
            <a:normAutofit fontScale="62500" lnSpcReduction="20000"/>
          </a:bodyPr>
          <a:lstStyle/>
          <a:p>
            <a:pPr marL="514350" indent="-514350">
              <a:buFont typeface="+mj-lt"/>
              <a:buAutoNum type="arabicPeriod"/>
            </a:pPr>
            <a:r>
              <a:rPr lang="es-ES" dirty="0"/>
              <a:t>Intercambio de datos entre un servidor y una aplicación web:</a:t>
            </a:r>
          </a:p>
          <a:p>
            <a:pPr marL="514350" indent="-514350">
              <a:buFont typeface="+mj-lt"/>
              <a:buAutoNum type="arabicPeriod"/>
            </a:pPr>
            <a:r>
              <a:rPr lang="es-ES" dirty="0"/>
              <a:t>Configuraciones: Algunos programas y servicios usan archivos JSON para configuraciones.</a:t>
            </a:r>
          </a:p>
          <a:p>
            <a:pPr marL="514350" indent="-514350">
              <a:buFont typeface="+mj-lt"/>
              <a:buAutoNum type="arabicPeriod"/>
            </a:pPr>
            <a:r>
              <a:rPr lang="es-ES" dirty="0"/>
              <a:t>Almacenamiento de datos: En algunas bases de datos NoSQL, como MongoDB, los datos se almacenan como documentos JSON.</a:t>
            </a:r>
          </a:p>
          <a:p>
            <a:pPr marL="514350" indent="-514350">
              <a:buFont typeface="+mj-lt"/>
              <a:buAutoNum type="arabicPeriod"/>
            </a:pPr>
            <a:r>
              <a:rPr lang="es-ES" dirty="0"/>
              <a:t>APIs y Web Services: Muchas API modernas devuelven datos en formato JSON.</a:t>
            </a:r>
          </a:p>
          <a:p>
            <a:pPr marL="514350" indent="-514350">
              <a:buFont typeface="+mj-lt"/>
              <a:buAutoNum type="arabicPeriod"/>
            </a:pPr>
            <a:r>
              <a:rPr lang="es-ES" dirty="0"/>
              <a:t>Serialización y deserialización de datos: Convertir estructuras de datos a cadenas para su almacenamiento o transmisión.</a:t>
            </a:r>
            <a:endParaRPr lang="es-CO" dirty="0"/>
          </a:p>
        </p:txBody>
      </p:sp>
      <p:sp>
        <p:nvSpPr>
          <p:cNvPr id="3" name="Título 2">
            <a:extLst>
              <a:ext uri="{FF2B5EF4-FFF2-40B4-BE49-F238E27FC236}">
                <a16:creationId xmlns:a16="http://schemas.microsoft.com/office/drawing/2014/main" id="{A72D9CE7-5C7A-2640-643C-450738D2123F}"/>
              </a:ext>
            </a:extLst>
          </p:cNvPr>
          <p:cNvSpPr>
            <a:spLocks noGrp="1"/>
          </p:cNvSpPr>
          <p:nvPr>
            <p:ph type="title"/>
          </p:nvPr>
        </p:nvSpPr>
        <p:spPr>
          <a:xfrm>
            <a:off x="525971" y="379144"/>
            <a:ext cx="11150092" cy="550654"/>
          </a:xfrm>
        </p:spPr>
        <p:txBody>
          <a:bodyPr/>
          <a:lstStyle/>
          <a:p>
            <a:r>
              <a:rPr lang="es-ES" sz="2400" dirty="0">
                <a:latin typeface="+mn-lt"/>
              </a:rPr>
              <a:t>JSON (JavaScript Object Notation) es un formato ligero de intercambio de datos. </a:t>
            </a:r>
            <a:endParaRPr lang="es-CO" sz="2400" dirty="0">
              <a:latin typeface="+mn-lt"/>
            </a:endParaRPr>
          </a:p>
        </p:txBody>
      </p:sp>
      <p:pic>
        <p:nvPicPr>
          <p:cNvPr id="1028" name="Picture 4" descr="Data Modeling for APIs. Part 2: REST and JSON - Software Engineering">
            <a:extLst>
              <a:ext uri="{FF2B5EF4-FFF2-40B4-BE49-F238E27FC236}">
                <a16:creationId xmlns:a16="http://schemas.microsoft.com/office/drawing/2014/main" id="{05E37C00-2B65-A8D3-A413-A2D930C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555" y="3670852"/>
            <a:ext cx="3754782" cy="225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63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5037F5-3CB1-88F4-AC6C-E7BBC4357393}"/>
              </a:ext>
            </a:extLst>
          </p:cNvPr>
          <p:cNvSpPr>
            <a:spLocks noGrp="1"/>
          </p:cNvSpPr>
          <p:nvPr>
            <p:ph type="title"/>
          </p:nvPr>
        </p:nvSpPr>
        <p:spPr/>
        <p:txBody>
          <a:bodyPr/>
          <a:lstStyle/>
          <a:p>
            <a:r>
              <a:rPr lang="es-ES" b="0" i="0" dirty="0">
                <a:solidFill>
                  <a:srgbClr val="8AB4F8"/>
                </a:solidFill>
                <a:effectLst/>
                <a:latin typeface="arial" panose="020B0604020202020204" pitchFamily="34" charset="0"/>
                <a:hlinkClick r:id="rId2"/>
              </a:rPr>
              <a:t>Pruebas unitarias con el módulo unittest de Python</a:t>
            </a:r>
            <a:endParaRPr lang="es-CO" dirty="0"/>
          </a:p>
        </p:txBody>
      </p:sp>
      <p:sp>
        <p:nvSpPr>
          <p:cNvPr id="6" name="CuadroTexto 5">
            <a:extLst>
              <a:ext uri="{FF2B5EF4-FFF2-40B4-BE49-F238E27FC236}">
                <a16:creationId xmlns:a16="http://schemas.microsoft.com/office/drawing/2014/main" id="{F9E507DA-8A94-16DD-6CE1-CA9B5946CAEC}"/>
              </a:ext>
            </a:extLst>
          </p:cNvPr>
          <p:cNvSpPr txBox="1"/>
          <p:nvPr/>
        </p:nvSpPr>
        <p:spPr>
          <a:xfrm>
            <a:off x="525971" y="1194856"/>
            <a:ext cx="10645612" cy="646331"/>
          </a:xfrm>
          <a:prstGeom prst="rect">
            <a:avLst/>
          </a:prstGeom>
          <a:noFill/>
        </p:spPr>
        <p:txBody>
          <a:bodyPr wrap="square">
            <a:spAutoFit/>
          </a:bodyPr>
          <a:lstStyle/>
          <a:p>
            <a:r>
              <a:rPr lang="es-ES" b="0" i="0" dirty="0">
                <a:solidFill>
                  <a:srgbClr val="212121"/>
                </a:solidFill>
                <a:effectLst/>
                <a:latin typeface="geekflare-primary"/>
              </a:rPr>
              <a:t>Ningún buen desarrollador despliega código sin realizar pruebas exhaustivas. Las pruebas unitarias son el proceso de probar los módulos individuales de un gran programa.</a:t>
            </a:r>
            <a:endParaRPr lang="es-CO" dirty="0"/>
          </a:p>
        </p:txBody>
      </p:sp>
    </p:spTree>
    <p:extLst>
      <p:ext uri="{BB962C8B-B14F-4D97-AF65-F5344CB8AC3E}">
        <p14:creationId xmlns:p14="http://schemas.microsoft.com/office/powerpoint/2010/main" val="635197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7D66DAF-4A9A-AFA1-47BB-4369F2F70AA6}"/>
              </a:ext>
            </a:extLst>
          </p:cNvPr>
          <p:cNvPicPr>
            <a:picLocks noChangeAspect="1"/>
          </p:cNvPicPr>
          <p:nvPr/>
        </p:nvPicPr>
        <p:blipFill>
          <a:blip r:embed="rId2"/>
          <a:stretch>
            <a:fillRect/>
          </a:stretch>
        </p:blipFill>
        <p:spPr>
          <a:xfrm>
            <a:off x="357602" y="443119"/>
            <a:ext cx="6372225" cy="1943100"/>
          </a:xfrm>
          <a:prstGeom prst="rect">
            <a:avLst/>
          </a:prstGeom>
        </p:spPr>
      </p:pic>
      <p:pic>
        <p:nvPicPr>
          <p:cNvPr id="9" name="Imagen 8">
            <a:extLst>
              <a:ext uri="{FF2B5EF4-FFF2-40B4-BE49-F238E27FC236}">
                <a16:creationId xmlns:a16="http://schemas.microsoft.com/office/drawing/2014/main" id="{918DCDB8-D5DE-649E-8BA8-9C91B80189E1}"/>
              </a:ext>
            </a:extLst>
          </p:cNvPr>
          <p:cNvPicPr>
            <a:picLocks noChangeAspect="1"/>
          </p:cNvPicPr>
          <p:nvPr/>
        </p:nvPicPr>
        <p:blipFill>
          <a:blip r:embed="rId3"/>
          <a:stretch>
            <a:fillRect/>
          </a:stretch>
        </p:blipFill>
        <p:spPr>
          <a:xfrm>
            <a:off x="405227" y="2914856"/>
            <a:ext cx="6324600" cy="3705225"/>
          </a:xfrm>
          <a:prstGeom prst="rect">
            <a:avLst/>
          </a:prstGeom>
        </p:spPr>
      </p:pic>
      <p:pic>
        <p:nvPicPr>
          <p:cNvPr id="11" name="Imagen 10">
            <a:extLst>
              <a:ext uri="{FF2B5EF4-FFF2-40B4-BE49-F238E27FC236}">
                <a16:creationId xmlns:a16="http://schemas.microsoft.com/office/drawing/2014/main" id="{520F2A65-7239-0E12-8766-BBE478CE3EED}"/>
              </a:ext>
            </a:extLst>
          </p:cNvPr>
          <p:cNvPicPr>
            <a:picLocks noChangeAspect="1"/>
          </p:cNvPicPr>
          <p:nvPr/>
        </p:nvPicPr>
        <p:blipFill>
          <a:blip r:embed="rId4"/>
          <a:stretch>
            <a:fillRect/>
          </a:stretch>
        </p:blipFill>
        <p:spPr>
          <a:xfrm>
            <a:off x="7136503" y="1414669"/>
            <a:ext cx="4810125" cy="4676775"/>
          </a:xfrm>
          <a:prstGeom prst="rect">
            <a:avLst/>
          </a:prstGeom>
        </p:spPr>
      </p:pic>
    </p:spTree>
    <p:extLst>
      <p:ext uri="{BB962C8B-B14F-4D97-AF65-F5344CB8AC3E}">
        <p14:creationId xmlns:p14="http://schemas.microsoft.com/office/powerpoint/2010/main" val="3437479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8FB389EC-7C0F-CABB-F3C3-EE63926099C3}"/>
              </a:ext>
            </a:extLst>
          </p:cNvPr>
          <p:cNvPicPr>
            <a:picLocks noGrp="1" noChangeAspect="1"/>
          </p:cNvPicPr>
          <p:nvPr>
            <p:ph idx="1"/>
          </p:nvPr>
        </p:nvPicPr>
        <p:blipFill>
          <a:blip r:embed="rId2"/>
          <a:stretch>
            <a:fillRect/>
          </a:stretch>
        </p:blipFill>
        <p:spPr>
          <a:xfrm>
            <a:off x="498009" y="331305"/>
            <a:ext cx="7439025" cy="5210175"/>
          </a:xfrm>
          <a:prstGeom prst="rect">
            <a:avLst/>
          </a:prstGeom>
        </p:spPr>
      </p:pic>
      <p:pic>
        <p:nvPicPr>
          <p:cNvPr id="5" name="Picture 2" descr="What Is the Difference Between JSON and XML? | Nordic APIs |">
            <a:extLst>
              <a:ext uri="{FF2B5EF4-FFF2-40B4-BE49-F238E27FC236}">
                <a16:creationId xmlns:a16="http://schemas.microsoft.com/office/drawing/2014/main" id="{08EE2554-392C-0D5D-BCF2-47818DCFF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666" y="2266122"/>
            <a:ext cx="2745091" cy="153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773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áfico 3">
            <a:extLst>
              <a:ext uri="{FF2B5EF4-FFF2-40B4-BE49-F238E27FC236}">
                <a16:creationId xmlns:a16="http://schemas.microsoft.com/office/drawing/2014/main" id="{E8AAA441-5879-DCE3-9717-4C522CB0E8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957391"/>
          </a:xfrm>
          <a:prstGeom prst="rect">
            <a:avLst/>
          </a:prstGeom>
        </p:spPr>
      </p:pic>
      <p:pic>
        <p:nvPicPr>
          <p:cNvPr id="5" name="Gráfico 4">
            <a:extLst>
              <a:ext uri="{FF2B5EF4-FFF2-40B4-BE49-F238E27FC236}">
                <a16:creationId xmlns:a16="http://schemas.microsoft.com/office/drawing/2014/main" id="{8376B4F3-35E7-3150-953A-24B72C9C35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73312"/>
            <a:ext cx="6943725" cy="6315075"/>
          </a:xfrm>
          <a:prstGeom prst="rect">
            <a:avLst/>
          </a:prstGeom>
        </p:spPr>
      </p:pic>
      <p:sp>
        <p:nvSpPr>
          <p:cNvPr id="6" name="CuadroTexto 5">
            <a:extLst>
              <a:ext uri="{FF2B5EF4-FFF2-40B4-BE49-F238E27FC236}">
                <a16:creationId xmlns:a16="http://schemas.microsoft.com/office/drawing/2014/main" id="{11D3D23C-FE47-6274-3CC0-49F31553B566}"/>
              </a:ext>
            </a:extLst>
          </p:cNvPr>
          <p:cNvSpPr txBox="1"/>
          <p:nvPr/>
        </p:nvSpPr>
        <p:spPr>
          <a:xfrm>
            <a:off x="6096000" y="2709254"/>
            <a:ext cx="41535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4400" b="0" i="0" u="none" strike="noStrike" kern="1200" cap="none" spc="0" normalizeH="0" baseline="0" noProof="0">
                <a:ln>
                  <a:noFill/>
                </a:ln>
                <a:solidFill>
                  <a:srgbClr val="E0287A"/>
                </a:solidFill>
                <a:effectLst/>
                <a:uLnTx/>
                <a:uFillTx/>
                <a:latin typeface="Arial Rounded MT Bold" panose="020F0704030504030204" pitchFamily="34" charset="0"/>
                <a:ea typeface="+mn-ea"/>
                <a:cs typeface="+mn-cs"/>
              </a:rPr>
              <a:t>¡Contáctanos!</a:t>
            </a:r>
          </a:p>
        </p:txBody>
      </p:sp>
      <p:sp>
        <p:nvSpPr>
          <p:cNvPr id="9" name="CuadroTexto 8">
            <a:extLst>
              <a:ext uri="{FF2B5EF4-FFF2-40B4-BE49-F238E27FC236}">
                <a16:creationId xmlns:a16="http://schemas.microsoft.com/office/drawing/2014/main" id="{4B6478F1-0847-C711-7AC5-4385B3624B97}"/>
              </a:ext>
            </a:extLst>
          </p:cNvPr>
          <p:cNvSpPr txBox="1"/>
          <p:nvPr/>
        </p:nvSpPr>
        <p:spPr>
          <a:xfrm>
            <a:off x="5424406" y="4202324"/>
            <a:ext cx="54967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800" b="0" i="0" u="none" strike="noStrike" kern="1200" cap="none" spc="0" normalizeH="0" baseline="0" noProof="0">
                <a:ln>
                  <a:noFill/>
                </a:ln>
                <a:solidFill>
                  <a:prstClr val="white"/>
                </a:solidFill>
                <a:effectLst/>
                <a:uLnTx/>
                <a:uFillTx/>
                <a:latin typeface="Arial Rounded MT Bold" panose="020F0704030504030204" pitchFamily="34" charset="0"/>
                <a:ea typeface="+mn-ea"/>
                <a:cs typeface="+mn-cs"/>
              </a:rPr>
              <a:t>www.softgic.co</a:t>
            </a:r>
          </a:p>
        </p:txBody>
      </p:sp>
      <p:pic>
        <p:nvPicPr>
          <p:cNvPr id="3" name="Imagen 2" descr="Logotipo&#10;&#10;Descripción generada automáticamente">
            <a:extLst>
              <a:ext uri="{FF2B5EF4-FFF2-40B4-BE49-F238E27FC236}">
                <a16:creationId xmlns:a16="http://schemas.microsoft.com/office/drawing/2014/main" id="{EC1B7DD8-548E-7EB8-EC78-7F662345E7CA}"/>
              </a:ext>
            </a:extLst>
          </p:cNvPr>
          <p:cNvPicPr>
            <a:picLocks noChangeAspect="1"/>
          </p:cNvPicPr>
          <p:nvPr/>
        </p:nvPicPr>
        <p:blipFill>
          <a:blip r:embed="rId6"/>
          <a:stretch>
            <a:fillRect/>
          </a:stretch>
        </p:blipFill>
        <p:spPr>
          <a:xfrm>
            <a:off x="10008840" y="5999853"/>
            <a:ext cx="1590907" cy="600727"/>
          </a:xfrm>
          <a:prstGeom prst="rect">
            <a:avLst/>
          </a:prstGeom>
        </p:spPr>
      </p:pic>
      <p:pic>
        <p:nvPicPr>
          <p:cNvPr id="7" name="Imagen 3" descr="Imagen que contiene paraguas&#10;&#10;Descripción generada automáticamente">
            <a:extLst>
              <a:ext uri="{FF2B5EF4-FFF2-40B4-BE49-F238E27FC236}">
                <a16:creationId xmlns:a16="http://schemas.microsoft.com/office/drawing/2014/main" id="{DFA06EFE-4E0F-173B-3DDF-85748F8BDE9C}"/>
              </a:ext>
            </a:extLst>
          </p:cNvPr>
          <p:cNvPicPr>
            <a:picLocks noChangeAspect="1"/>
          </p:cNvPicPr>
          <p:nvPr/>
        </p:nvPicPr>
        <p:blipFill>
          <a:blip r:embed="rId7"/>
          <a:stretch>
            <a:fillRect/>
          </a:stretch>
        </p:blipFill>
        <p:spPr>
          <a:xfrm>
            <a:off x="6995121" y="504572"/>
            <a:ext cx="5193654" cy="5193654"/>
          </a:xfrm>
          <a:prstGeom prst="rect">
            <a:avLst/>
          </a:prstGeom>
        </p:spPr>
      </p:pic>
    </p:spTree>
    <p:extLst>
      <p:ext uri="{BB962C8B-B14F-4D97-AF65-F5344CB8AC3E}">
        <p14:creationId xmlns:p14="http://schemas.microsoft.com/office/powerpoint/2010/main" val="2724016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47" name="Imagen 2" descr="Imagen que contiene Logotipo&#10;&#10;Descripción generada automáticamente">
            <a:extLst>
              <a:ext uri="{FF2B5EF4-FFF2-40B4-BE49-F238E27FC236}">
                <a16:creationId xmlns:a16="http://schemas.microsoft.com/office/drawing/2014/main" id="{3889F86B-A332-2163-E354-9ECF80F8A745}"/>
              </a:ext>
            </a:extLst>
          </p:cNvPr>
          <p:cNvPicPr>
            <a:picLocks noChangeAspect="1"/>
          </p:cNvPicPr>
          <p:nvPr/>
        </p:nvPicPr>
        <p:blipFill>
          <a:blip r:embed="rId2"/>
          <a:stretch>
            <a:fillRect/>
          </a:stretch>
        </p:blipFill>
        <p:spPr>
          <a:xfrm>
            <a:off x="9774043" y="5840772"/>
            <a:ext cx="2417957" cy="1090632"/>
          </a:xfrm>
          <a:prstGeom prst="rect">
            <a:avLst/>
          </a:prstGeom>
        </p:spPr>
      </p:pic>
      <p:sp>
        <p:nvSpPr>
          <p:cNvPr id="6" name="Título 5">
            <a:extLst>
              <a:ext uri="{FF2B5EF4-FFF2-40B4-BE49-F238E27FC236}">
                <a16:creationId xmlns:a16="http://schemas.microsoft.com/office/drawing/2014/main" id="{0DDDD2A6-685E-6074-3350-F371B67D4261}"/>
              </a:ext>
            </a:extLst>
          </p:cNvPr>
          <p:cNvSpPr>
            <a:spLocks noGrp="1"/>
          </p:cNvSpPr>
          <p:nvPr>
            <p:ph type="title"/>
          </p:nvPr>
        </p:nvSpPr>
        <p:spPr>
          <a:xfrm>
            <a:off x="520954" y="220260"/>
            <a:ext cx="11150092" cy="550654"/>
          </a:xfrm>
        </p:spPr>
        <p:txBody>
          <a:bodyPr/>
          <a:lstStyle/>
          <a:p>
            <a:r>
              <a:rPr lang="es-MX" b="1" dirty="0">
                <a:solidFill>
                  <a:srgbClr val="E13280"/>
                </a:solidFill>
              </a:rPr>
              <a:t>NIVEL 1: Fundamentos (14 horas)</a:t>
            </a:r>
            <a:endParaRPr lang="es-CO" b="1" dirty="0">
              <a:solidFill>
                <a:srgbClr val="E13280"/>
              </a:solidFill>
            </a:endParaRPr>
          </a:p>
        </p:txBody>
      </p:sp>
      <p:pic>
        <p:nvPicPr>
          <p:cNvPr id="8" name="Imagen 7">
            <a:extLst>
              <a:ext uri="{FF2B5EF4-FFF2-40B4-BE49-F238E27FC236}">
                <a16:creationId xmlns:a16="http://schemas.microsoft.com/office/drawing/2014/main" id="{9CEAB92C-824F-F47E-B11F-1DDB04688606}"/>
              </a:ext>
            </a:extLst>
          </p:cNvPr>
          <p:cNvPicPr>
            <a:picLocks noChangeAspect="1"/>
          </p:cNvPicPr>
          <p:nvPr/>
        </p:nvPicPr>
        <p:blipFill>
          <a:blip r:embed="rId3"/>
          <a:stretch>
            <a:fillRect/>
          </a:stretch>
        </p:blipFill>
        <p:spPr>
          <a:xfrm>
            <a:off x="520954" y="7358679"/>
            <a:ext cx="8755057" cy="2616737"/>
          </a:xfrm>
          <a:prstGeom prst="rect">
            <a:avLst/>
          </a:prstGeom>
        </p:spPr>
      </p:pic>
      <p:graphicFrame>
        <p:nvGraphicFramePr>
          <p:cNvPr id="7" name="Tabla 6">
            <a:extLst>
              <a:ext uri="{FF2B5EF4-FFF2-40B4-BE49-F238E27FC236}">
                <a16:creationId xmlns:a16="http://schemas.microsoft.com/office/drawing/2014/main" id="{ADFB9EB4-7A00-5BA0-6793-527C2193A44A}"/>
              </a:ext>
            </a:extLst>
          </p:cNvPr>
          <p:cNvGraphicFramePr>
            <a:graphicFrameLocks noGrp="1"/>
          </p:cNvGraphicFramePr>
          <p:nvPr>
            <p:extLst>
              <p:ext uri="{D42A27DB-BD31-4B8C-83A1-F6EECF244321}">
                <p14:modId xmlns:p14="http://schemas.microsoft.com/office/powerpoint/2010/main" val="535147098"/>
              </p:ext>
            </p:extLst>
          </p:nvPr>
        </p:nvGraphicFramePr>
        <p:xfrm>
          <a:off x="304800" y="1081358"/>
          <a:ext cx="11366246" cy="4841804"/>
        </p:xfrm>
        <a:graphic>
          <a:graphicData uri="http://schemas.openxmlformats.org/drawingml/2006/table">
            <a:tbl>
              <a:tblPr firstRow="1" bandRow="1">
                <a:tableStyleId>{7DF18680-E054-41AD-8BC1-D1AEF772440D}</a:tableStyleId>
              </a:tblPr>
              <a:tblGrid>
                <a:gridCol w="4008843">
                  <a:extLst>
                    <a:ext uri="{9D8B030D-6E8A-4147-A177-3AD203B41FA5}">
                      <a16:colId xmlns:a16="http://schemas.microsoft.com/office/drawing/2014/main" val="335308311"/>
                    </a:ext>
                  </a:extLst>
                </a:gridCol>
                <a:gridCol w="7357403">
                  <a:extLst>
                    <a:ext uri="{9D8B030D-6E8A-4147-A177-3AD203B41FA5}">
                      <a16:colId xmlns:a16="http://schemas.microsoft.com/office/drawing/2014/main" val="1318119749"/>
                    </a:ext>
                  </a:extLst>
                </a:gridCol>
              </a:tblGrid>
              <a:tr h="519954">
                <a:tc>
                  <a:txBody>
                    <a:bodyPr/>
                    <a:lstStyle/>
                    <a:p>
                      <a:r>
                        <a:rPr lang="es-CO" dirty="0"/>
                        <a:t>Tema</a:t>
                      </a:r>
                    </a:p>
                  </a:txBody>
                  <a:tcPr/>
                </a:tc>
                <a:tc>
                  <a:txBody>
                    <a:bodyPr/>
                    <a:lstStyle/>
                    <a:p>
                      <a:r>
                        <a:rPr lang="es-CO" dirty="0"/>
                        <a:t>Tópicos</a:t>
                      </a:r>
                    </a:p>
                  </a:txBody>
                  <a:tcPr/>
                </a:tc>
                <a:extLst>
                  <a:ext uri="{0D108BD9-81ED-4DB2-BD59-A6C34878D82A}">
                    <a16:rowId xmlns:a16="http://schemas.microsoft.com/office/drawing/2014/main" val="3225937348"/>
                  </a:ext>
                </a:extLst>
              </a:tr>
              <a:tr h="493965">
                <a:tc>
                  <a:txBody>
                    <a:bodyPr/>
                    <a:lstStyle/>
                    <a:p>
                      <a:r>
                        <a:rPr lang="es-CO" b="1" i="1" dirty="0"/>
                        <a:t>Introducción.</a:t>
                      </a:r>
                    </a:p>
                  </a:txBody>
                  <a:tcPr/>
                </a:tc>
                <a:tc>
                  <a:txBody>
                    <a:bodyPr/>
                    <a:lstStyle/>
                    <a:p>
                      <a:r>
                        <a:rPr lang="es-CO" i="1" dirty="0"/>
                        <a:t>Presentación de curso, objetivos, alcance. </a:t>
                      </a:r>
                    </a:p>
                  </a:txBody>
                  <a:tcPr/>
                </a:tc>
                <a:extLst>
                  <a:ext uri="{0D108BD9-81ED-4DB2-BD59-A6C34878D82A}">
                    <a16:rowId xmlns:a16="http://schemas.microsoft.com/office/drawing/2014/main" val="3944895270"/>
                  </a:ext>
                </a:extLst>
              </a:tr>
              <a:tr h="792671">
                <a:tc>
                  <a:txBody>
                    <a:bodyPr/>
                    <a:lstStyle/>
                    <a:p>
                      <a:r>
                        <a:rPr lang="es-CO" b="1" i="1" dirty="0"/>
                        <a:t>Introducción a la Inteligencia artificial.</a:t>
                      </a:r>
                    </a:p>
                  </a:txBody>
                  <a:tcPr/>
                </a:tc>
                <a:tc>
                  <a:txBody>
                    <a:bodyPr/>
                    <a:lstStyle/>
                    <a:p>
                      <a:r>
                        <a:rPr lang="es-CO" i="1" dirty="0"/>
                        <a:t>Conceptos básicos, usos y aplicaciones , librerías Python para AI, Proveedores de servicios de IA en la nube.</a:t>
                      </a:r>
                    </a:p>
                  </a:txBody>
                  <a:tcPr/>
                </a:tc>
                <a:extLst>
                  <a:ext uri="{0D108BD9-81ED-4DB2-BD59-A6C34878D82A}">
                    <a16:rowId xmlns:a16="http://schemas.microsoft.com/office/drawing/2014/main" val="1787921821"/>
                  </a:ext>
                </a:extLst>
              </a:tr>
              <a:tr h="792671">
                <a:tc>
                  <a:txBody>
                    <a:bodyPr/>
                    <a:lstStyle/>
                    <a:p>
                      <a:r>
                        <a:rPr lang="es-CO" b="1" i="1" dirty="0"/>
                        <a:t>Fundamentos Python.</a:t>
                      </a:r>
                    </a:p>
                  </a:txBody>
                  <a:tcPr anchor="ctr"/>
                </a:tc>
                <a:tc>
                  <a:txBody>
                    <a:bodyPr/>
                    <a:lstStyle/>
                    <a:p>
                      <a:r>
                        <a:rPr lang="es-CO" i="1" dirty="0"/>
                        <a:t>Repaso de tipos de datos , POO, JSON, API REST, Principios SOLID, Arquitecturas y metodologías agiles, </a:t>
                      </a:r>
                      <a:r>
                        <a:rPr lang="es-CO" i="1" dirty="0" err="1"/>
                        <a:t>devops</a:t>
                      </a:r>
                      <a:r>
                        <a:rPr lang="es-CO" i="1" dirty="0"/>
                        <a:t>. Ejercicios, Taller.</a:t>
                      </a:r>
                    </a:p>
                  </a:txBody>
                  <a:tcPr/>
                </a:tc>
                <a:extLst>
                  <a:ext uri="{0D108BD9-81ED-4DB2-BD59-A6C34878D82A}">
                    <a16:rowId xmlns:a16="http://schemas.microsoft.com/office/drawing/2014/main" val="3766252854"/>
                  </a:ext>
                </a:extLst>
              </a:tr>
              <a:tr h="1228277">
                <a:tc>
                  <a:txBody>
                    <a:bodyPr/>
                    <a:lstStyle/>
                    <a:p>
                      <a:r>
                        <a:rPr lang="es-CO" b="1" dirty="0"/>
                        <a:t>Introducción a Chatgpt y copilot </a:t>
                      </a:r>
                    </a:p>
                  </a:txBody>
                  <a:tcPr/>
                </a:tc>
                <a:tc>
                  <a:txBody>
                    <a:bodyPr/>
                    <a:lstStyle/>
                    <a:p>
                      <a:r>
                        <a:rPr lang="es-CO" dirty="0"/>
                        <a:t>Aceleración de desarrollo con su uso en la generación de código, autocompletado. Integracion de copilot con visual studio </a:t>
                      </a:r>
                      <a:r>
                        <a:rPr lang="es-CO" dirty="0" err="1"/>
                        <a:t>code</a:t>
                      </a:r>
                      <a:r>
                        <a:rPr lang="es-CO" dirty="0"/>
                        <a:t>. Solución de ejercicios con el uso de estas herramientas. Concepto de factorización de código. Ejercicios.</a:t>
                      </a:r>
                    </a:p>
                  </a:txBody>
                  <a:tcPr/>
                </a:tc>
                <a:extLst>
                  <a:ext uri="{0D108BD9-81ED-4DB2-BD59-A6C34878D82A}">
                    <a16:rowId xmlns:a16="http://schemas.microsoft.com/office/drawing/2014/main" val="3287594098"/>
                  </a:ext>
                </a:extLst>
              </a:tr>
              <a:tr h="1014266">
                <a:tc>
                  <a:txBody>
                    <a:bodyPr/>
                    <a:lstStyle/>
                    <a:p>
                      <a:pPr marL="0" algn="l" defTabSz="914400" rtl="0" eaLnBrk="1" latinLnBrk="0" hangingPunct="1"/>
                      <a:r>
                        <a:rPr lang="es-CO" sz="1800" b="1" kern="1200" dirty="0">
                          <a:solidFill>
                            <a:schemeClr val="dk1"/>
                          </a:solidFill>
                          <a:latin typeface="+mn-lt"/>
                          <a:ea typeface="+mn-ea"/>
                          <a:cs typeface="+mn-cs"/>
                        </a:rPr>
                        <a:t>Introducción a los LLM (Large Language Model) OpenAI (</a:t>
                      </a:r>
                      <a:r>
                        <a:rPr lang="es-CO" sz="1800" b="1" kern="1200" dirty="0" err="1">
                          <a:solidFill>
                            <a:schemeClr val="dk1"/>
                          </a:solidFill>
                          <a:latin typeface="+mn-lt"/>
                          <a:ea typeface="+mn-ea"/>
                          <a:cs typeface="+mn-cs"/>
                        </a:rPr>
                        <a:t>ChatGPT</a:t>
                      </a:r>
                      <a:r>
                        <a:rPr lang="es-CO" sz="1800" b="1" kern="1200" dirty="0">
                          <a:solidFill>
                            <a:schemeClr val="dk1"/>
                          </a:solidFill>
                          <a:latin typeface="+mn-lt"/>
                          <a:ea typeface="+mn-ea"/>
                          <a:cs typeface="+mn-cs"/>
                        </a:rPr>
                        <a:t>)</a:t>
                      </a:r>
                    </a:p>
                  </a:txBody>
                  <a:tcPr/>
                </a:tc>
                <a:tc>
                  <a:txBody>
                    <a:bodyPr/>
                    <a:lstStyle/>
                    <a:p>
                      <a:r>
                        <a:rPr lang="es-CO" dirty="0"/>
                        <a:t>Fundamentos, tipos de algoritmos, usos en la industria, modelos. diseño de prompts. Proyecto (Clasificador de texto) Make.com</a:t>
                      </a:r>
                    </a:p>
                  </a:txBody>
                  <a:tcPr/>
                </a:tc>
                <a:extLst>
                  <a:ext uri="{0D108BD9-81ED-4DB2-BD59-A6C34878D82A}">
                    <a16:rowId xmlns:a16="http://schemas.microsoft.com/office/drawing/2014/main" val="868367883"/>
                  </a:ext>
                </a:extLst>
              </a:tr>
            </a:tbl>
          </a:graphicData>
        </a:graphic>
      </p:graphicFrame>
    </p:spTree>
    <p:extLst>
      <p:ext uri="{BB962C8B-B14F-4D97-AF65-F5344CB8AC3E}">
        <p14:creationId xmlns:p14="http://schemas.microsoft.com/office/powerpoint/2010/main" val="116647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47" name="Imagen 2" descr="Imagen que contiene Logotipo&#10;&#10;Descripción generada automáticamente">
            <a:extLst>
              <a:ext uri="{FF2B5EF4-FFF2-40B4-BE49-F238E27FC236}">
                <a16:creationId xmlns:a16="http://schemas.microsoft.com/office/drawing/2014/main" id="{3889F86B-A332-2163-E354-9ECF80F8A745}"/>
              </a:ext>
            </a:extLst>
          </p:cNvPr>
          <p:cNvPicPr>
            <a:picLocks noChangeAspect="1"/>
          </p:cNvPicPr>
          <p:nvPr/>
        </p:nvPicPr>
        <p:blipFill>
          <a:blip r:embed="rId2"/>
          <a:stretch>
            <a:fillRect/>
          </a:stretch>
        </p:blipFill>
        <p:spPr>
          <a:xfrm>
            <a:off x="9774043" y="5840772"/>
            <a:ext cx="2417957" cy="1090632"/>
          </a:xfrm>
          <a:prstGeom prst="rect">
            <a:avLst/>
          </a:prstGeom>
        </p:spPr>
      </p:pic>
      <p:sp>
        <p:nvSpPr>
          <p:cNvPr id="6" name="Título 5">
            <a:extLst>
              <a:ext uri="{FF2B5EF4-FFF2-40B4-BE49-F238E27FC236}">
                <a16:creationId xmlns:a16="http://schemas.microsoft.com/office/drawing/2014/main" id="{0DDDD2A6-685E-6074-3350-F371B67D4261}"/>
              </a:ext>
            </a:extLst>
          </p:cNvPr>
          <p:cNvSpPr>
            <a:spLocks noGrp="1"/>
          </p:cNvSpPr>
          <p:nvPr>
            <p:ph type="title"/>
          </p:nvPr>
        </p:nvSpPr>
        <p:spPr>
          <a:xfrm>
            <a:off x="520954" y="566722"/>
            <a:ext cx="11150092" cy="550654"/>
          </a:xfrm>
        </p:spPr>
        <p:txBody>
          <a:bodyPr/>
          <a:lstStyle/>
          <a:p>
            <a:r>
              <a:rPr lang="es-MX" b="1" dirty="0">
                <a:solidFill>
                  <a:srgbClr val="E13280"/>
                </a:solidFill>
              </a:rPr>
              <a:t>NIVEL 2: Uso avanzado(18 horas)</a:t>
            </a:r>
            <a:endParaRPr lang="es-CO" b="1" dirty="0">
              <a:solidFill>
                <a:srgbClr val="E13280"/>
              </a:solidFill>
            </a:endParaRPr>
          </a:p>
        </p:txBody>
      </p:sp>
      <p:graphicFrame>
        <p:nvGraphicFramePr>
          <p:cNvPr id="2" name="Tabla 1">
            <a:extLst>
              <a:ext uri="{FF2B5EF4-FFF2-40B4-BE49-F238E27FC236}">
                <a16:creationId xmlns:a16="http://schemas.microsoft.com/office/drawing/2014/main" id="{E41442EE-7934-BC14-9036-0F75749C106F}"/>
              </a:ext>
            </a:extLst>
          </p:cNvPr>
          <p:cNvGraphicFramePr>
            <a:graphicFrameLocks noGrp="1"/>
          </p:cNvGraphicFramePr>
          <p:nvPr>
            <p:extLst>
              <p:ext uri="{D42A27DB-BD31-4B8C-83A1-F6EECF244321}">
                <p14:modId xmlns:p14="http://schemas.microsoft.com/office/powerpoint/2010/main" val="222950682"/>
              </p:ext>
            </p:extLst>
          </p:nvPr>
        </p:nvGraphicFramePr>
        <p:xfrm>
          <a:off x="520954" y="1553473"/>
          <a:ext cx="11366246" cy="4439362"/>
        </p:xfrm>
        <a:graphic>
          <a:graphicData uri="http://schemas.openxmlformats.org/drawingml/2006/table">
            <a:tbl>
              <a:tblPr firstRow="1" bandRow="1">
                <a:tableStyleId>{7DF18680-E054-41AD-8BC1-D1AEF772440D}</a:tableStyleId>
              </a:tblPr>
              <a:tblGrid>
                <a:gridCol w="4008843">
                  <a:extLst>
                    <a:ext uri="{9D8B030D-6E8A-4147-A177-3AD203B41FA5}">
                      <a16:colId xmlns:a16="http://schemas.microsoft.com/office/drawing/2014/main" val="335308311"/>
                    </a:ext>
                  </a:extLst>
                </a:gridCol>
                <a:gridCol w="7357403">
                  <a:extLst>
                    <a:ext uri="{9D8B030D-6E8A-4147-A177-3AD203B41FA5}">
                      <a16:colId xmlns:a16="http://schemas.microsoft.com/office/drawing/2014/main" val="1318119749"/>
                    </a:ext>
                  </a:extLst>
                </a:gridCol>
              </a:tblGrid>
              <a:tr h="398085">
                <a:tc>
                  <a:txBody>
                    <a:bodyPr/>
                    <a:lstStyle/>
                    <a:p>
                      <a:r>
                        <a:rPr lang="es-CO" dirty="0"/>
                        <a:t>Tema</a:t>
                      </a:r>
                    </a:p>
                  </a:txBody>
                  <a:tcPr/>
                </a:tc>
                <a:tc>
                  <a:txBody>
                    <a:bodyPr/>
                    <a:lstStyle/>
                    <a:p>
                      <a:r>
                        <a:rPr lang="es-CO" dirty="0"/>
                        <a:t>Tópicos </a:t>
                      </a:r>
                    </a:p>
                  </a:txBody>
                  <a:tcPr/>
                </a:tc>
                <a:extLst>
                  <a:ext uri="{0D108BD9-81ED-4DB2-BD59-A6C34878D82A}">
                    <a16:rowId xmlns:a16="http://schemas.microsoft.com/office/drawing/2014/main" val="3225937348"/>
                  </a:ext>
                </a:extLst>
              </a:tr>
              <a:tr h="779745">
                <a:tc>
                  <a:txBody>
                    <a:bodyPr/>
                    <a:lstStyle/>
                    <a:p>
                      <a:r>
                        <a:rPr lang="es-CO" b="1" i="1" dirty="0"/>
                        <a:t>Exploración de la API de OpenAI entre otras</a:t>
                      </a:r>
                    </a:p>
                  </a:txBody>
                  <a:tcPr/>
                </a:tc>
                <a:tc>
                  <a:txBody>
                    <a:bodyPr/>
                    <a:lstStyle/>
                    <a:p>
                      <a:r>
                        <a:rPr lang="es-CO" i="1" dirty="0"/>
                        <a:t>Descripción de los servicios api de OpenAI, Autenticación, api </a:t>
                      </a:r>
                      <a:r>
                        <a:rPr lang="es-CO" i="1" dirty="0" err="1"/>
                        <a:t>keys</a:t>
                      </a:r>
                      <a:r>
                        <a:rPr lang="es-CO" i="1" dirty="0"/>
                        <a:t>, modelos tokenización, </a:t>
                      </a:r>
                      <a:r>
                        <a:rPr lang="es-CO" i="1" dirty="0" err="1"/>
                        <a:t>embeddings</a:t>
                      </a:r>
                      <a:r>
                        <a:rPr lang="es-CO" i="1" dirty="0"/>
                        <a:t>, costeo del uso de servicios.</a:t>
                      </a:r>
                    </a:p>
                  </a:txBody>
                  <a:tcPr/>
                </a:tc>
                <a:extLst>
                  <a:ext uri="{0D108BD9-81ED-4DB2-BD59-A6C34878D82A}">
                    <a16:rowId xmlns:a16="http://schemas.microsoft.com/office/drawing/2014/main" val="3944895270"/>
                  </a:ext>
                </a:extLst>
              </a:tr>
              <a:tr h="6923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1" i="1" dirty="0"/>
                        <a:t>Integracion de Python con OpenAI</a:t>
                      </a:r>
                    </a:p>
                    <a:p>
                      <a:endParaRPr lang="es-CO" b="1" i="1" dirty="0"/>
                    </a:p>
                  </a:txBody>
                  <a:tcPr anchor="ctr"/>
                </a:tc>
                <a:tc>
                  <a:txBody>
                    <a:bodyPr/>
                    <a:lstStyle/>
                    <a:p>
                      <a:r>
                        <a:rPr lang="es-CO" i="1" dirty="0"/>
                        <a:t>Conectarnos desde Python con el uso de la librería openai, ejercicios</a:t>
                      </a:r>
                    </a:p>
                  </a:txBody>
                  <a:tcPr/>
                </a:tc>
                <a:extLst>
                  <a:ext uri="{0D108BD9-81ED-4DB2-BD59-A6C34878D82A}">
                    <a16:rowId xmlns:a16="http://schemas.microsoft.com/office/drawing/2014/main" val="3766252854"/>
                  </a:ext>
                </a:extLst>
              </a:tr>
              <a:tr h="806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1" i="1" dirty="0"/>
                        <a:t>Integracion de Python con diferentes servicios de AI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i="1" dirty="0"/>
                        <a:t>Introducción a la librería Lanchain, Api Google sheet (base de datos), API Openia, Cohere, GCP LLM, EdenAI. Ejercicios.</a:t>
                      </a:r>
                    </a:p>
                  </a:txBody>
                  <a:tcPr/>
                </a:tc>
                <a:extLst>
                  <a:ext uri="{0D108BD9-81ED-4DB2-BD59-A6C34878D82A}">
                    <a16:rowId xmlns:a16="http://schemas.microsoft.com/office/drawing/2014/main" val="1144020433"/>
                  </a:ext>
                </a:extLst>
              </a:tr>
              <a:tr h="737948">
                <a:tc>
                  <a:txBody>
                    <a:bodyPr/>
                    <a:lstStyle/>
                    <a:p>
                      <a:r>
                        <a:rPr lang="es-CO" b="1" dirty="0"/>
                        <a:t>Desarrollo de app usando Servicios de inteligencia artificial de OpenAI </a:t>
                      </a:r>
                    </a:p>
                  </a:txBody>
                  <a:tcPr/>
                </a:tc>
                <a:tc>
                  <a:txBody>
                    <a:bodyPr/>
                    <a:lstStyle/>
                    <a:p>
                      <a:r>
                        <a:rPr lang="es-CO" dirty="0"/>
                        <a:t>Ejercicios de desarrollo de apps pequeñas que ejemplifiquen el uso de diferentes servicios de AI. </a:t>
                      </a:r>
                    </a:p>
                  </a:txBody>
                  <a:tcPr/>
                </a:tc>
                <a:extLst>
                  <a:ext uri="{0D108BD9-81ED-4DB2-BD59-A6C34878D82A}">
                    <a16:rowId xmlns:a16="http://schemas.microsoft.com/office/drawing/2014/main" val="3287594098"/>
                  </a:ext>
                </a:extLst>
              </a:tr>
              <a:tr h="1024864">
                <a:tc>
                  <a:txBody>
                    <a:bodyPr/>
                    <a:lstStyle/>
                    <a:p>
                      <a:pPr marL="0" algn="l" defTabSz="914400" rtl="0" eaLnBrk="1" latinLnBrk="0" hangingPunct="1"/>
                      <a:r>
                        <a:rPr lang="es-CO" sz="1800" b="1" kern="1200" dirty="0">
                          <a:solidFill>
                            <a:schemeClr val="dk1"/>
                          </a:solidFill>
                          <a:latin typeface="+mn-lt"/>
                          <a:ea typeface="+mn-ea"/>
                          <a:cs typeface="+mn-cs"/>
                        </a:rPr>
                        <a:t>Generación de documentación con AI</a:t>
                      </a:r>
                    </a:p>
                  </a:txBody>
                  <a:tcPr/>
                </a:tc>
                <a:tc>
                  <a:txBody>
                    <a:bodyPr/>
                    <a:lstStyle/>
                    <a:p>
                      <a:r>
                        <a:rPr lang="es-CO" dirty="0"/>
                        <a:t>Buenas practicas en la documentación de código, formato de docstring. Pensando en el programador del futuro.</a:t>
                      </a:r>
                    </a:p>
                  </a:txBody>
                  <a:tcPr/>
                </a:tc>
                <a:extLst>
                  <a:ext uri="{0D108BD9-81ED-4DB2-BD59-A6C34878D82A}">
                    <a16:rowId xmlns:a16="http://schemas.microsoft.com/office/drawing/2014/main" val="868367883"/>
                  </a:ext>
                </a:extLst>
              </a:tr>
            </a:tbl>
          </a:graphicData>
        </a:graphic>
      </p:graphicFrame>
    </p:spTree>
    <p:extLst>
      <p:ext uri="{BB962C8B-B14F-4D97-AF65-F5344CB8AC3E}">
        <p14:creationId xmlns:p14="http://schemas.microsoft.com/office/powerpoint/2010/main" val="67193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47" name="Imagen 2" descr="Imagen que contiene Logotipo&#10;&#10;Descripción generada automáticamente">
            <a:extLst>
              <a:ext uri="{FF2B5EF4-FFF2-40B4-BE49-F238E27FC236}">
                <a16:creationId xmlns:a16="http://schemas.microsoft.com/office/drawing/2014/main" id="{3889F86B-A332-2163-E354-9ECF80F8A745}"/>
              </a:ext>
            </a:extLst>
          </p:cNvPr>
          <p:cNvPicPr>
            <a:picLocks noChangeAspect="1"/>
          </p:cNvPicPr>
          <p:nvPr/>
        </p:nvPicPr>
        <p:blipFill>
          <a:blip r:embed="rId2"/>
          <a:stretch>
            <a:fillRect/>
          </a:stretch>
        </p:blipFill>
        <p:spPr>
          <a:xfrm>
            <a:off x="9774043" y="5840772"/>
            <a:ext cx="2417957" cy="1090632"/>
          </a:xfrm>
          <a:prstGeom prst="rect">
            <a:avLst/>
          </a:prstGeom>
        </p:spPr>
      </p:pic>
      <p:sp>
        <p:nvSpPr>
          <p:cNvPr id="6" name="Título 5">
            <a:extLst>
              <a:ext uri="{FF2B5EF4-FFF2-40B4-BE49-F238E27FC236}">
                <a16:creationId xmlns:a16="http://schemas.microsoft.com/office/drawing/2014/main" id="{0DDDD2A6-685E-6074-3350-F371B67D4261}"/>
              </a:ext>
            </a:extLst>
          </p:cNvPr>
          <p:cNvSpPr>
            <a:spLocks noGrp="1"/>
          </p:cNvSpPr>
          <p:nvPr>
            <p:ph type="title"/>
          </p:nvPr>
        </p:nvSpPr>
        <p:spPr>
          <a:xfrm>
            <a:off x="520954" y="566722"/>
            <a:ext cx="11150092" cy="550654"/>
          </a:xfrm>
        </p:spPr>
        <p:txBody>
          <a:bodyPr/>
          <a:lstStyle/>
          <a:p>
            <a:r>
              <a:rPr lang="es-MX" b="1" dirty="0">
                <a:solidFill>
                  <a:srgbClr val="E13280"/>
                </a:solidFill>
              </a:rPr>
              <a:t>NIVEL 3: Aplicaciones prácticas (8 horas)</a:t>
            </a:r>
            <a:endParaRPr lang="es-CO" b="1" dirty="0">
              <a:solidFill>
                <a:srgbClr val="E13280"/>
              </a:solidFill>
            </a:endParaRPr>
          </a:p>
        </p:txBody>
      </p:sp>
      <p:pic>
        <p:nvPicPr>
          <p:cNvPr id="4" name="Imagen 3">
            <a:extLst>
              <a:ext uri="{FF2B5EF4-FFF2-40B4-BE49-F238E27FC236}">
                <a16:creationId xmlns:a16="http://schemas.microsoft.com/office/drawing/2014/main" id="{D4DF2E22-3315-1066-FAB1-C9ABF5C73B38}"/>
              </a:ext>
            </a:extLst>
          </p:cNvPr>
          <p:cNvPicPr>
            <a:picLocks noChangeAspect="1"/>
          </p:cNvPicPr>
          <p:nvPr/>
        </p:nvPicPr>
        <p:blipFill>
          <a:blip r:embed="rId3"/>
          <a:stretch>
            <a:fillRect/>
          </a:stretch>
        </p:blipFill>
        <p:spPr>
          <a:xfrm>
            <a:off x="685920" y="1607306"/>
            <a:ext cx="10297101" cy="3952875"/>
          </a:xfrm>
          <a:prstGeom prst="rect">
            <a:avLst/>
          </a:prstGeom>
        </p:spPr>
      </p:pic>
    </p:spTree>
    <p:extLst>
      <p:ext uri="{BB962C8B-B14F-4D97-AF65-F5344CB8AC3E}">
        <p14:creationId xmlns:p14="http://schemas.microsoft.com/office/powerpoint/2010/main" val="1346794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4B4243D-2DED-B5CD-3CFF-53DF28E23944}"/>
              </a:ext>
            </a:extLst>
          </p:cNvPr>
          <p:cNvSpPr>
            <a:spLocks noGrp="1"/>
          </p:cNvSpPr>
          <p:nvPr>
            <p:ph type="title"/>
          </p:nvPr>
        </p:nvSpPr>
        <p:spPr>
          <a:xfrm>
            <a:off x="0" y="200962"/>
            <a:ext cx="11150092" cy="550654"/>
          </a:xfrm>
        </p:spPr>
        <p:txBody>
          <a:bodyPr/>
          <a:lstStyle/>
          <a:p>
            <a:pPr algn="ctr"/>
            <a:r>
              <a:rPr lang="es-CO" sz="2800" b="1" dirty="0">
                <a:effectLst>
                  <a:outerShdw blurRad="38100" dist="38100" dir="2700000" algn="tl">
                    <a:srgbClr val="000000">
                      <a:alpha val="43137"/>
                    </a:srgbClr>
                  </a:outerShdw>
                </a:effectLst>
                <a:latin typeface="+mn-lt"/>
              </a:rPr>
              <a:t>Introducción a la AI</a:t>
            </a:r>
          </a:p>
        </p:txBody>
      </p:sp>
      <p:pic>
        <p:nvPicPr>
          <p:cNvPr id="2050" name="Picture 2" descr="Qué es la Inteligencia Artificial | Solver">
            <a:extLst>
              <a:ext uri="{FF2B5EF4-FFF2-40B4-BE49-F238E27FC236}">
                <a16:creationId xmlns:a16="http://schemas.microsoft.com/office/drawing/2014/main" id="{765D9C86-B3B0-CEB2-A695-9A6CA77D2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01" y="2266759"/>
            <a:ext cx="7853089" cy="4241409"/>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D362BA9-11FD-769F-0B3C-1E497D8E01AB}"/>
              </a:ext>
            </a:extLst>
          </p:cNvPr>
          <p:cNvSpPr txBox="1"/>
          <p:nvPr/>
        </p:nvSpPr>
        <p:spPr>
          <a:xfrm>
            <a:off x="675692" y="943320"/>
            <a:ext cx="11619472" cy="1323439"/>
          </a:xfrm>
          <a:prstGeom prst="rect">
            <a:avLst/>
          </a:prstGeom>
          <a:noFill/>
        </p:spPr>
        <p:txBody>
          <a:bodyPr wrap="square">
            <a:spAutoFit/>
          </a:bodyPr>
          <a:lstStyle/>
          <a:p>
            <a:r>
              <a:rPr lang="es-ES" sz="2000" b="0" i="0" dirty="0">
                <a:solidFill>
                  <a:srgbClr val="4A555F"/>
                </a:solidFill>
              </a:rPr>
              <a:t>La AI </a:t>
            </a:r>
            <a:r>
              <a:rPr lang="es-ES" sz="2000" b="0" i="0" u="none" strike="noStrike" dirty="0">
                <a:solidFill>
                  <a:srgbClr val="179E86"/>
                </a:solidFill>
                <a:hlinkClick r:id="rId3">
                  <a:extLst>
                    <a:ext uri="{A12FA001-AC4F-418D-AE19-62706E023703}">
                      <ahyp:hlinkClr xmlns:ahyp="http://schemas.microsoft.com/office/drawing/2018/hyperlinkcolor" val="tx"/>
                    </a:ext>
                  </a:extLst>
                </a:hlinkClick>
              </a:rPr>
              <a:t>Inteligencia </a:t>
            </a:r>
            <a:r>
              <a:rPr lang="es-ES" sz="2000" b="0" i="0" u="none" strike="noStrike" dirty="0">
                <a:solidFill>
                  <a:srgbClr val="424242"/>
                </a:solidFill>
                <a:hlinkClick r:id="rId3">
                  <a:extLst>
                    <a:ext uri="{A12FA001-AC4F-418D-AE19-62706E023703}">
                      <ahyp:hlinkClr xmlns:ahyp="http://schemas.microsoft.com/office/drawing/2018/hyperlinkcolor" val="tx"/>
                    </a:ext>
                  </a:extLst>
                </a:hlinkClick>
              </a:rPr>
              <a:t>Artificial</a:t>
            </a:r>
            <a:r>
              <a:rPr lang="es-ES" sz="2000" b="0" i="0" dirty="0">
                <a:solidFill>
                  <a:srgbClr val="4A555F"/>
                </a:solidFill>
              </a:rPr>
              <a:t> es un término que se refiere a la capacidad de un computador o máquina para realizar tareas o tomar decisiones, al igual que los humanos. Los desarrolladores de Inteligencia Artificial pretenden reproducir en los sistemas, atributos humanos como la creatividad, el razonamiento lógico y la adquisición de conocimientos a distintos niveles.</a:t>
            </a:r>
            <a:endParaRPr lang="es-CO" sz="2000" dirty="0"/>
          </a:p>
        </p:txBody>
      </p:sp>
    </p:spTree>
    <p:extLst>
      <p:ext uri="{BB962C8B-B14F-4D97-AF65-F5344CB8AC3E}">
        <p14:creationId xmlns:p14="http://schemas.microsoft.com/office/powerpoint/2010/main" val="353464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odelos de Machine Learning | OpenWebinars">
            <a:extLst>
              <a:ext uri="{FF2B5EF4-FFF2-40B4-BE49-F238E27FC236}">
                <a16:creationId xmlns:a16="http://schemas.microsoft.com/office/drawing/2014/main" id="{33F7E09A-1A65-5C87-69F3-4FBEE27CAA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116" y="3613666"/>
            <a:ext cx="5101884" cy="304421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incipales algoritmos de Machine Learning">
            <a:extLst>
              <a:ext uri="{FF2B5EF4-FFF2-40B4-BE49-F238E27FC236}">
                <a16:creationId xmlns:a16="http://schemas.microsoft.com/office/drawing/2014/main" id="{3FD340EC-5FB6-D7E3-633E-BEFEB9419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94" y="197431"/>
            <a:ext cx="9664505" cy="323156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AC433BD-EA3E-48CA-BF00-240B0EF41446}"/>
              </a:ext>
            </a:extLst>
          </p:cNvPr>
          <p:cNvSpPr txBox="1"/>
          <p:nvPr/>
        </p:nvSpPr>
        <p:spPr>
          <a:xfrm>
            <a:off x="6977576" y="4766443"/>
            <a:ext cx="3868615" cy="369332"/>
          </a:xfrm>
          <a:prstGeom prst="rect">
            <a:avLst/>
          </a:prstGeom>
          <a:noFill/>
        </p:spPr>
        <p:txBody>
          <a:bodyPr wrap="square">
            <a:spAutoFit/>
          </a:bodyPr>
          <a:lstStyle/>
          <a:p>
            <a:r>
              <a:rPr lang="es-CO" dirty="0"/>
              <a:t>https://scikit-learn.org/stable/</a:t>
            </a:r>
          </a:p>
        </p:txBody>
      </p:sp>
    </p:spTree>
    <p:extLst>
      <p:ext uri="{BB962C8B-B14F-4D97-AF65-F5344CB8AC3E}">
        <p14:creationId xmlns:p14="http://schemas.microsoft.com/office/powerpoint/2010/main" val="2995223070"/>
      </p:ext>
    </p:extLst>
  </p:cSld>
  <p:clrMapOvr>
    <a:masterClrMapping/>
  </p:clrMapOvr>
</p:sld>
</file>

<file path=ppt/theme/theme1.xml><?xml version="1.0" encoding="utf-8"?>
<a:theme xmlns:a="http://schemas.openxmlformats.org/drawingml/2006/main" name="kckoff">
  <a:themeElements>
    <a:clrScheme name="Personalizado 4">
      <a:dk1>
        <a:sysClr val="windowText" lastClr="000000"/>
      </a:dk1>
      <a:lt1>
        <a:sysClr val="window" lastClr="FFFFFF"/>
      </a:lt1>
      <a:dk2>
        <a:srgbClr val="000000"/>
      </a:dk2>
      <a:lt2>
        <a:srgbClr val="FFFFFF"/>
      </a:lt2>
      <a:accent1>
        <a:srgbClr val="52C2F0"/>
      </a:accent1>
      <a:accent2>
        <a:srgbClr val="E0287A"/>
      </a:accent2>
      <a:accent3>
        <a:srgbClr val="DCF2FB"/>
      </a:accent3>
      <a:accent4>
        <a:srgbClr val="2C2C2C"/>
      </a:accent4>
      <a:accent5>
        <a:srgbClr val="434343"/>
      </a:accent5>
      <a:accent6>
        <a:srgbClr val="434343"/>
      </a:accent6>
      <a:hlink>
        <a:srgbClr val="424242"/>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ckoff" id="{C99D830C-73CE-45F7-B1AB-59289657E917}" vid="{6D83A5D1-185F-44AB-AA41-6F698D9C5B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9e944b4-4c15-454b-9c4d-570fa29f6cb8">
      <Terms xmlns="http://schemas.microsoft.com/office/infopath/2007/PartnerControls"/>
    </lcf76f155ced4ddcb4097134ff3c332f>
    <TaxCatchAll xmlns="5f99624c-ebdf-455e-854a-afad33bd4228" xsi:nil="true"/>
    <SharedWithUsers xmlns="5f99624c-ebdf-455e-854a-afad33bd4228">
      <UserInfo>
        <DisplayName>Gina Ospina</DisplayName>
        <AccountId>16</AccountId>
        <AccountType/>
      </UserInfo>
      <UserInfo>
        <DisplayName>Maria Paulina Acevedo Betancur</DisplayName>
        <AccountId>325</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4A189D7F3298024282D282E08F0DF475" ma:contentTypeVersion="18" ma:contentTypeDescription="Crear nuevo documento." ma:contentTypeScope="" ma:versionID="1e048124b462dee09a509e12025ae16a">
  <xsd:schema xmlns:xsd="http://www.w3.org/2001/XMLSchema" xmlns:xs="http://www.w3.org/2001/XMLSchema" xmlns:p="http://schemas.microsoft.com/office/2006/metadata/properties" xmlns:ns1="http://schemas.microsoft.com/sharepoint/v3" xmlns:ns2="5f99624c-ebdf-455e-854a-afad33bd4228" xmlns:ns3="e9e944b4-4c15-454b-9c4d-570fa29f6cb8" targetNamespace="http://schemas.microsoft.com/office/2006/metadata/properties" ma:root="true" ma:fieldsID="5f826563f450ca3196fb66f89c76763c" ns1:_="" ns2:_="" ns3:_="">
    <xsd:import namespace="http://schemas.microsoft.com/sharepoint/v3"/>
    <xsd:import namespace="5f99624c-ebdf-455e-854a-afad33bd4228"/>
    <xsd:import namespace="e9e944b4-4c15-454b-9c4d-570fa29f6cb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Location" minOccurs="0"/>
                <xsd:element ref="ns3:lcf76f155ced4ddcb4097134ff3c332f" minOccurs="0"/>
                <xsd:element ref="ns2: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Propiedades de la Directiva de cumplimiento unificado" ma:hidden="true" ma:internalName="_ip_UnifiedCompliancePolicyProperties">
      <xsd:simpleType>
        <xsd:restriction base="dms:Note"/>
      </xsd:simpleType>
    </xsd:element>
    <xsd:element name="_ip_UnifiedCompliancePolicyUIAction" ma:index="25"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99624c-ebdf-455e-854a-afad33bd4228"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TaxCatchAll" ma:index="23" nillable="true" ma:displayName="Taxonomy Catch All Column" ma:hidden="true" ma:list="{138e0ce5-ddb1-4779-ae33-6638956e8c31}" ma:internalName="TaxCatchAll" ma:showField="CatchAllData" ma:web="5f99624c-ebdf-455e-854a-afad33bd422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9e944b4-4c15-454b-9c4d-570fa29f6cb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Etiquetas de imagen" ma:readOnly="false" ma:fieldId="{5cf76f15-5ced-4ddc-b409-7134ff3c332f}" ma:taxonomyMulti="true" ma:sspId="cdf2a016-1957-4c98-8d16-566df396c8b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D54D47-CA2A-45DF-848B-14908D0CD34E}">
  <ds:schemaRefs>
    <ds:schemaRef ds:uri="http://schemas.microsoft.com/sharepoint/v3/contenttype/forms"/>
  </ds:schemaRefs>
</ds:datastoreItem>
</file>

<file path=customXml/itemProps2.xml><?xml version="1.0" encoding="utf-8"?>
<ds:datastoreItem xmlns:ds="http://schemas.openxmlformats.org/officeDocument/2006/customXml" ds:itemID="{6131F934-418E-423D-949B-C9B4128611A8}">
  <ds:schemaRefs>
    <ds:schemaRef ds:uri="5f99624c-ebdf-455e-854a-afad33bd4228"/>
    <ds:schemaRef ds:uri="e9e944b4-4c15-454b-9c4d-570fa29f6cb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sharepoint/v3"/>
  </ds:schemaRefs>
</ds:datastoreItem>
</file>

<file path=customXml/itemProps3.xml><?xml version="1.0" encoding="utf-8"?>
<ds:datastoreItem xmlns:ds="http://schemas.openxmlformats.org/officeDocument/2006/customXml" ds:itemID="{8A1D608C-DA89-4337-BF1F-0D805D4252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f99624c-ebdf-455e-854a-afad33bd4228"/>
    <ds:schemaRef ds:uri="e9e944b4-4c15-454b-9c4d-570fa29f6c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10125</TotalTime>
  <Words>3084</Words>
  <Application>Microsoft Office PowerPoint</Application>
  <PresentationFormat>Panorámica</PresentationFormat>
  <Paragraphs>201</Paragraphs>
  <Slides>49</Slides>
  <Notes>1</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49</vt:i4>
      </vt:variant>
    </vt:vector>
  </HeadingPairs>
  <TitlesOfParts>
    <vt:vector size="63" baseType="lpstr">
      <vt:lpstr>Arial</vt:lpstr>
      <vt:lpstr>Arial</vt:lpstr>
      <vt:lpstr>Arial Rounded MT Bold</vt:lpstr>
      <vt:lpstr>Bahnschrift Light</vt:lpstr>
      <vt:lpstr>Calibri</vt:lpstr>
      <vt:lpstr>geekflare-primary</vt:lpstr>
      <vt:lpstr>Helvetica</vt:lpstr>
      <vt:lpstr>IBM Plex Sans</vt:lpstr>
      <vt:lpstr>Mangal</vt:lpstr>
      <vt:lpstr>Monaco</vt:lpstr>
      <vt:lpstr>Open Sans</vt:lpstr>
      <vt:lpstr>Söhne</vt:lpstr>
      <vt:lpstr>Tahoma</vt:lpstr>
      <vt:lpstr>kckoff</vt:lpstr>
      <vt:lpstr>Presentación de PowerPoint</vt:lpstr>
      <vt:lpstr>Capacitación ChatGPT Y Copilot  </vt:lpstr>
      <vt:lpstr>TEMARIO</vt:lpstr>
      <vt:lpstr>Presentación de PowerPoint</vt:lpstr>
      <vt:lpstr>NIVEL 1: Fundamentos (14 horas)</vt:lpstr>
      <vt:lpstr>NIVEL 2: Uso avanzado(18 horas)</vt:lpstr>
      <vt:lpstr>NIVEL 3: Aplicaciones prácticas (8 horas)</vt:lpstr>
      <vt:lpstr>Introducción a la AI</vt:lpstr>
      <vt:lpstr>Presentación de PowerPoint</vt:lpstr>
      <vt:lpstr>Creación de un modelo de AI</vt:lpstr>
      <vt:lpstr>Deep Learning</vt:lpstr>
      <vt:lpstr>Redes neuronales. Modelos de Deep learning</vt:lpstr>
      <vt:lpstr>Librerías Python para Deep learning</vt:lpstr>
      <vt:lpstr>aplicaciones</vt:lpstr>
      <vt:lpstr>Presentación de PowerPoint</vt:lpstr>
      <vt:lpstr>¿Qué es el Procesamiento del Lenguaje Natural? </vt:lpstr>
      <vt:lpstr>Usos de LLM en Negocios</vt:lpstr>
      <vt:lpstr>Algunos proveedores de Servicios de modelos LLM consumo via API rest</vt:lpstr>
      <vt:lpstr>Qué es Github y qué es lo que le ofrece a los desarrolladores.</vt:lpstr>
      <vt:lpstr>GitHub Copilot se basa en un modelo de IA generativo desarrollado por GitHub, OpenAI y Microsoft. </vt:lpstr>
      <vt:lpstr>Presentación de PowerPoint</vt:lpstr>
      <vt:lpstr>Fundamentos Python</vt:lpstr>
      <vt:lpstr>Listas , tuplas</vt:lpstr>
      <vt:lpstr>Diccionarios Python</vt:lpstr>
      <vt:lpstr>JSON</vt:lpstr>
      <vt:lpstr>Comunicación entre app</vt:lpstr>
      <vt:lpstr>Presentación de PowerPoint</vt:lpstr>
      <vt:lpstr>Programación Orientada a Objetos (POO)</vt:lpstr>
      <vt:lpstr>POO PYTHON</vt:lpstr>
      <vt:lpstr>Presentación de PowerPoint</vt:lpstr>
      <vt:lpstr>Presentación de PowerPoint</vt:lpstr>
      <vt:lpstr>Encapsulación python</vt:lpstr>
      <vt:lpstr>Decoradores en Python</vt:lpstr>
      <vt:lpstr>Presentación de PowerPoint</vt:lpstr>
      <vt:lpstr>Presentación de PowerPoint</vt:lpstr>
      <vt:lpstr>Getters, Setters, Deleter</vt:lpstr>
      <vt:lpstr>`@property` en Python</vt:lpstr>
      <vt:lpstr>Principios SOLID </vt:lpstr>
      <vt:lpstr>Single Responsibility Principle (SRP) o Principio de Responsabilidad Única </vt:lpstr>
      <vt:lpstr>2. Open-Closed Principle (OCP) o Principio de Abierto/Cerrado</vt:lpstr>
      <vt:lpstr>Un buen ejemplo en el que se aplica este principio es la hora de extender el user de django (python framework) </vt:lpstr>
      <vt:lpstr>3. Liskov Substitution Principle (LSP) o Principio de Substitución de Liskov</vt:lpstr>
      <vt:lpstr>Presentación de PowerPoint</vt:lpstr>
      <vt:lpstr>Dependency Inversion Principle (DIP) o Principio de Inversión de Dependencias</vt:lpstr>
      <vt:lpstr>JSON (JavaScript Object Notation) es un formato ligero de intercambio de datos. </vt:lpstr>
      <vt:lpstr>Pruebas unitarias con el módulo unittest de Python</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Natalia</dc:creator>
  <cp:lastModifiedBy>Cris Ríos Marín</cp:lastModifiedBy>
  <cp:revision>17</cp:revision>
  <cp:lastPrinted>2012-06-15T17:40:58Z</cp:lastPrinted>
  <dcterms:created xsi:type="dcterms:W3CDTF">2011-09-10T16:12:16Z</dcterms:created>
  <dcterms:modified xsi:type="dcterms:W3CDTF">2023-10-20T15:01:28Z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0x0101004A189D7F3298024282D282E08F0DF475</vt:lpwstr>
  </property>
  <property fmtid="{D5CDD505-2E9C-101B-9397-08002B2CF9AE}" pid="3" name="Order">
    <vt:r8>5000</vt:r8>
  </property>
  <property fmtid="{D5CDD505-2E9C-101B-9397-08002B2CF9AE}" pid="4" name="MediaServiceImageTags">
    <vt:lpwstr/>
  </property>
</Properties>
</file>